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handoutMasterIdLst>
    <p:handoutMasterId r:id="rId45"/>
  </p:handoutMasterIdLst>
  <p:sldIdLst>
    <p:sldId id="339" r:id="rId2"/>
    <p:sldId id="743" r:id="rId3"/>
    <p:sldId id="361" r:id="rId4"/>
    <p:sldId id="757" r:id="rId5"/>
    <p:sldId id="531" r:id="rId6"/>
    <p:sldId id="758" r:id="rId7"/>
    <p:sldId id="760" r:id="rId8"/>
    <p:sldId id="759" r:id="rId9"/>
    <p:sldId id="778" r:id="rId10"/>
    <p:sldId id="788" r:id="rId11"/>
    <p:sldId id="787" r:id="rId12"/>
    <p:sldId id="761" r:id="rId13"/>
    <p:sldId id="783" r:id="rId14"/>
    <p:sldId id="749" r:id="rId15"/>
    <p:sldId id="763" r:id="rId16"/>
    <p:sldId id="779" r:id="rId17"/>
    <p:sldId id="789" r:id="rId18"/>
    <p:sldId id="790" r:id="rId19"/>
    <p:sldId id="785" r:id="rId20"/>
    <p:sldId id="776" r:id="rId21"/>
    <p:sldId id="791" r:id="rId22"/>
    <p:sldId id="792" r:id="rId23"/>
    <p:sldId id="765" r:id="rId24"/>
    <p:sldId id="766" r:id="rId25"/>
    <p:sldId id="784" r:id="rId26"/>
    <p:sldId id="767" r:id="rId27"/>
    <p:sldId id="769" r:id="rId28"/>
    <p:sldId id="771" r:id="rId29"/>
    <p:sldId id="768" r:id="rId30"/>
    <p:sldId id="780" r:id="rId31"/>
    <p:sldId id="772" r:id="rId32"/>
    <p:sldId id="786" r:id="rId33"/>
    <p:sldId id="793" r:id="rId34"/>
    <p:sldId id="794" r:id="rId35"/>
    <p:sldId id="773" r:id="rId36"/>
    <p:sldId id="782" r:id="rId37"/>
    <p:sldId id="742" r:id="rId38"/>
    <p:sldId id="363" r:id="rId39"/>
    <p:sldId id="297" r:id="rId40"/>
    <p:sldId id="756" r:id="rId41"/>
    <p:sldId id="362" r:id="rId42"/>
    <p:sldId id="269" r:id="rId43"/>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ngenecker, Petrice B." initials="LPB" lastIdx="8" clrIdx="0"/>
  <p:cmAuthor id="2" name="Charlotte Jeans" initials="" lastIdx="2" clrIdx="1"/>
  <p:cmAuthor id="3" name="Duche, Soundia" initials="DS" lastIdx="9" clrIdx="2"/>
  <p:cmAuthor id="4" name="Permana, Paska" initials="PP" lastIdx="7" clrIdx="3">
    <p:extLst>
      <p:ext uri="{19B8F6BF-5375-455C-9EA6-DF929625EA0E}">
        <p15:presenceInfo xmlns:p15="http://schemas.microsoft.com/office/powerpoint/2012/main" userId="S::Paska.Permana@va.gov::f31a74e4-b1bb-4819-934d-606e11a2f44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1A9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4" autoAdjust="0"/>
    <p:restoredTop sz="75209" autoAdjust="0"/>
  </p:normalViewPr>
  <p:slideViewPr>
    <p:cSldViewPr>
      <p:cViewPr varScale="1">
        <p:scale>
          <a:sx n="86" d="100"/>
          <a:sy n="86" d="100"/>
        </p:scale>
        <p:origin x="2370" y="78"/>
      </p:cViewPr>
      <p:guideLst>
        <p:guide orient="horz" pos="2160"/>
        <p:guide pos="2880"/>
      </p:guideLst>
    </p:cSldViewPr>
  </p:slideViewPr>
  <p:outlineViewPr>
    <p:cViewPr>
      <p:scale>
        <a:sx n="33" d="100"/>
        <a:sy n="33" d="100"/>
      </p:scale>
      <p:origin x="0" y="-12996"/>
    </p:cViewPr>
  </p:outlineViewPr>
  <p:notesTextViewPr>
    <p:cViewPr>
      <p:scale>
        <a:sx n="1" d="1"/>
        <a:sy n="1" d="1"/>
      </p:scale>
      <p:origin x="0" y="0"/>
    </p:cViewPr>
  </p:notesTextViewPr>
  <p:sorterViewPr>
    <p:cViewPr varScale="1">
      <p:scale>
        <a:sx n="1" d="1"/>
        <a:sy n="1" d="1"/>
      </p:scale>
      <p:origin x="0" y="0"/>
    </p:cViewPr>
  </p:sorterViewPr>
  <p:notesViewPr>
    <p:cSldViewPr>
      <p:cViewPr varScale="1">
        <p:scale>
          <a:sx n="85" d="100"/>
          <a:sy n="85" d="100"/>
        </p:scale>
        <p:origin x="3888" y="102"/>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884613" y="8829967"/>
            <a:ext cx="2971800" cy="464820"/>
          </a:xfrm>
          <a:prstGeom prst="rect">
            <a:avLst/>
          </a:prstGeom>
        </p:spPr>
        <p:txBody>
          <a:bodyPr vert="horz" lIns="92266" tIns="46134" rIns="92266" bIns="46134" rtlCol="0" anchor="b"/>
          <a:lstStyle>
            <a:lvl1pPr algn="r">
              <a:defRPr sz="1100"/>
            </a:lvl1pPr>
          </a:lstStyle>
          <a:p>
            <a:fld id="{8D1F3C7B-FC70-4711-BC45-E540C48E6FE3}" type="slidenum">
              <a:rPr lang="en-US" smtClean="0"/>
              <a:t>‹#›</a:t>
            </a:fld>
            <a:endParaRPr lang="en-US" dirty="0"/>
          </a:p>
        </p:txBody>
      </p:sp>
    </p:spTree>
    <p:extLst>
      <p:ext uri="{BB962C8B-B14F-4D97-AF65-F5344CB8AC3E}">
        <p14:creationId xmlns:p14="http://schemas.microsoft.com/office/powerpoint/2010/main" val="2424957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2266" tIns="46134" rIns="92266" bIns="46134" rtlCol="0"/>
          <a:lstStyle>
            <a:lvl1pPr algn="l">
              <a:defRPr sz="11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2266" tIns="46134" rIns="92266" bIns="46134" rtlCol="0"/>
          <a:lstStyle>
            <a:lvl1pPr algn="r">
              <a:defRPr sz="1100"/>
            </a:lvl1pPr>
          </a:lstStyle>
          <a:p>
            <a:endParaRPr lang="en-US" dirty="0"/>
          </a:p>
        </p:txBody>
      </p:sp>
      <p:sp>
        <p:nvSpPr>
          <p:cNvPr id="4" name="Slide Image Placeholder 3"/>
          <p:cNvSpPr>
            <a:spLocks noGrp="1" noRot="1" noChangeAspect="1"/>
          </p:cNvSpPr>
          <p:nvPr>
            <p:ph type="sldImg" idx="2"/>
          </p:nvPr>
        </p:nvSpPr>
        <p:spPr>
          <a:xfrm>
            <a:off x="1106488" y="696913"/>
            <a:ext cx="4646612" cy="3486150"/>
          </a:xfrm>
          <a:prstGeom prst="rect">
            <a:avLst/>
          </a:prstGeom>
          <a:noFill/>
          <a:ln w="12700">
            <a:solidFill>
              <a:prstClr val="black"/>
            </a:solidFill>
          </a:ln>
        </p:spPr>
        <p:txBody>
          <a:bodyPr vert="horz" lIns="92266" tIns="46134" rIns="92266" bIns="46134"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2266" tIns="46134" rIns="92266" bIns="4613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2266" tIns="46134" rIns="92266" bIns="46134" rtlCol="0" anchor="b"/>
          <a:lstStyle>
            <a:lvl1pPr algn="l">
              <a:defRPr sz="11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2266" tIns="46134" rIns="92266" bIns="46134" rtlCol="0" anchor="b"/>
          <a:lstStyle>
            <a:lvl1pPr algn="r">
              <a:defRPr sz="1100"/>
            </a:lvl1pPr>
          </a:lstStyle>
          <a:p>
            <a:fld id="{D34EA58A-39E5-4D21-9D36-B59FED999BAC}" type="slidenum">
              <a:rPr lang="en-US" smtClean="0"/>
              <a:t>‹#›</a:t>
            </a:fld>
            <a:endParaRPr lang="en-US" dirty="0"/>
          </a:p>
        </p:txBody>
      </p:sp>
    </p:spTree>
    <p:extLst>
      <p:ext uri="{BB962C8B-B14F-4D97-AF65-F5344CB8AC3E}">
        <p14:creationId xmlns:p14="http://schemas.microsoft.com/office/powerpoint/2010/main" val="289713870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8" name="Slide Number Placeholder 3"/>
          <p:cNvSpPr>
            <a:spLocks noGrp="1"/>
          </p:cNvSpPr>
          <p:nvPr>
            <p:ph type="sldNum" sz="quarter" idx="5"/>
          </p:nvPr>
        </p:nvSpPr>
        <p:spPr bwMode="auto">
          <a:noFill/>
          <a:ln>
            <a:miter lim="800000"/>
            <a:headEnd/>
            <a:tailEnd/>
          </a:ln>
        </p:spPr>
        <p:txBody>
          <a:bodyPr/>
          <a:lstStyle/>
          <a:p>
            <a:fld id="{B0A8AC77-AA18-4B2E-A059-F88CAA9F3832}" type="slidenum">
              <a:rPr lang="en-US" smtClean="0">
                <a:solidFill>
                  <a:prstClr val="black"/>
                </a:solidFill>
              </a:rPr>
              <a:pPr/>
              <a:t>1</a:t>
            </a:fld>
            <a:endParaRPr lang="en-US" dirty="0">
              <a:solidFill>
                <a:prstClr val="black"/>
              </a:solidFill>
            </a:endParaRPr>
          </a:p>
        </p:txBody>
      </p:sp>
      <p:sp>
        <p:nvSpPr>
          <p:cNvPr id="2" name="Date Placeholder 1"/>
          <p:cNvSpPr>
            <a:spLocks noGrp="1"/>
          </p:cNvSpPr>
          <p:nvPr>
            <p:ph type="dt" idx="10"/>
          </p:nvPr>
        </p:nvSpPr>
        <p:spPr/>
        <p:txBody>
          <a:bodyPr/>
          <a:lstStyle/>
          <a:p>
            <a:pPr>
              <a:defRPr/>
            </a:pPr>
            <a:endParaRPr lang="en-US" dirty="0">
              <a:solidFill>
                <a:prstClr val="black"/>
              </a:solidFill>
            </a:endParaRPr>
          </a:p>
        </p:txBody>
      </p:sp>
      <p:sp>
        <p:nvSpPr>
          <p:cNvPr id="5" name="Notes Placeholder 4">
            <a:extLst>
              <a:ext uri="{FF2B5EF4-FFF2-40B4-BE49-F238E27FC236}">
                <a16:creationId xmlns:a16="http://schemas.microsoft.com/office/drawing/2014/main" id="{D788EF4B-E83E-41AA-B4C9-8C7E840CF2E6}"/>
              </a:ext>
            </a:extLst>
          </p:cNvPr>
          <p:cNvSpPr>
            <a:spLocks noGrp="1"/>
          </p:cNvSpPr>
          <p:nvPr>
            <p:ph type="body" sz="quarter" idx="3"/>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EA58A-39E5-4D21-9D36-B59FED999BAC}" type="slidenum">
              <a:rPr lang="en-US" smtClean="0"/>
              <a:t>10</a:t>
            </a:fld>
            <a:endParaRPr lang="en-US" dirty="0"/>
          </a:p>
        </p:txBody>
      </p:sp>
    </p:spTree>
    <p:extLst>
      <p:ext uri="{BB962C8B-B14F-4D97-AF65-F5344CB8AC3E}">
        <p14:creationId xmlns:p14="http://schemas.microsoft.com/office/powerpoint/2010/main" val="4875064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4EA58A-39E5-4D21-9D36-B59FED999BAC}" type="slidenum">
              <a:rPr lang="en-US" smtClean="0"/>
              <a:t>11</a:t>
            </a:fld>
            <a:endParaRPr lang="en-US" dirty="0"/>
          </a:p>
        </p:txBody>
      </p:sp>
      <p:sp>
        <p:nvSpPr>
          <p:cNvPr id="6" name="Notes Placeholder 5">
            <a:extLst>
              <a:ext uri="{FF2B5EF4-FFF2-40B4-BE49-F238E27FC236}">
                <a16:creationId xmlns:a16="http://schemas.microsoft.com/office/drawing/2014/main" id="{C0D9E426-9D95-4EBF-AD78-5AE111ED3015}"/>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8568964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4EA58A-39E5-4D21-9D36-B59FED999BAC}" type="slidenum">
              <a:rPr lang="en-US" smtClean="0"/>
              <a:t>12</a:t>
            </a:fld>
            <a:endParaRPr lang="en-US" dirty="0"/>
          </a:p>
        </p:txBody>
      </p:sp>
      <p:sp>
        <p:nvSpPr>
          <p:cNvPr id="6" name="Notes Placeholder 5">
            <a:extLst>
              <a:ext uri="{FF2B5EF4-FFF2-40B4-BE49-F238E27FC236}">
                <a16:creationId xmlns:a16="http://schemas.microsoft.com/office/drawing/2014/main" id="{084D003B-C951-4A71-B0FE-F2BD71B0604A}"/>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0175650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4EA58A-39E5-4D21-9D36-B59FED999BAC}" type="slidenum">
              <a:rPr lang="en-US" smtClean="0"/>
              <a:t>13</a:t>
            </a:fld>
            <a:endParaRPr lang="en-US" dirty="0"/>
          </a:p>
        </p:txBody>
      </p:sp>
      <p:sp>
        <p:nvSpPr>
          <p:cNvPr id="6" name="Notes Placeholder 5">
            <a:extLst>
              <a:ext uri="{FF2B5EF4-FFF2-40B4-BE49-F238E27FC236}">
                <a16:creationId xmlns:a16="http://schemas.microsoft.com/office/drawing/2014/main" id="{E30DF45A-A251-42C7-9F02-10D79D76A064}"/>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6199989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34EA58A-39E5-4D21-9D36-B59FED999BAC}" type="slidenum">
              <a:rPr lang="en-US" smtClean="0"/>
              <a:t>14</a:t>
            </a:fld>
            <a:endParaRPr lang="en-US" dirty="0"/>
          </a:p>
        </p:txBody>
      </p:sp>
      <p:sp>
        <p:nvSpPr>
          <p:cNvPr id="6" name="Notes Placeholder 5">
            <a:extLst>
              <a:ext uri="{FF2B5EF4-FFF2-40B4-BE49-F238E27FC236}">
                <a16:creationId xmlns:a16="http://schemas.microsoft.com/office/drawing/2014/main" id="{710F19C6-D5A9-4E5B-BE92-6BE9B088F58E}"/>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0638415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4EA58A-39E5-4D21-9D36-B59FED999BAC}" type="slidenum">
              <a:rPr lang="en-US" smtClean="0"/>
              <a:t>15</a:t>
            </a:fld>
            <a:endParaRPr lang="en-US" dirty="0"/>
          </a:p>
        </p:txBody>
      </p:sp>
      <p:sp>
        <p:nvSpPr>
          <p:cNvPr id="6" name="Notes Placeholder 5">
            <a:extLst>
              <a:ext uri="{FF2B5EF4-FFF2-40B4-BE49-F238E27FC236}">
                <a16:creationId xmlns:a16="http://schemas.microsoft.com/office/drawing/2014/main" id="{405CA353-3C03-49D6-820A-71BCC3912697}"/>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4819713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4EA58A-39E5-4D21-9D36-B59FED999BAC}" type="slidenum">
              <a:rPr lang="en-US" smtClean="0"/>
              <a:t>16</a:t>
            </a:fld>
            <a:endParaRPr lang="en-US" dirty="0"/>
          </a:p>
        </p:txBody>
      </p:sp>
      <p:sp>
        <p:nvSpPr>
          <p:cNvPr id="6" name="Notes Placeholder 5">
            <a:extLst>
              <a:ext uri="{FF2B5EF4-FFF2-40B4-BE49-F238E27FC236}">
                <a16:creationId xmlns:a16="http://schemas.microsoft.com/office/drawing/2014/main" id="{CB7EC5D8-3867-4BD9-953E-A80BFB16A756}"/>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2178018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4EA58A-39E5-4D21-9D36-B59FED999BAC}" type="slidenum">
              <a:rPr lang="en-US" smtClean="0"/>
              <a:t>17</a:t>
            </a:fld>
            <a:endParaRPr lang="en-US" dirty="0"/>
          </a:p>
        </p:txBody>
      </p:sp>
      <p:sp>
        <p:nvSpPr>
          <p:cNvPr id="6" name="Notes Placeholder 5">
            <a:extLst>
              <a:ext uri="{FF2B5EF4-FFF2-40B4-BE49-F238E27FC236}">
                <a16:creationId xmlns:a16="http://schemas.microsoft.com/office/drawing/2014/main" id="{CB7EC5D8-3867-4BD9-953E-A80BFB16A756}"/>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5165355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4EA58A-39E5-4D21-9D36-B59FED999BAC}" type="slidenum">
              <a:rPr lang="en-US" smtClean="0"/>
              <a:t>19</a:t>
            </a:fld>
            <a:endParaRPr lang="en-US" dirty="0"/>
          </a:p>
        </p:txBody>
      </p:sp>
      <p:sp>
        <p:nvSpPr>
          <p:cNvPr id="6" name="Notes Placeholder 5">
            <a:extLst>
              <a:ext uri="{FF2B5EF4-FFF2-40B4-BE49-F238E27FC236}">
                <a16:creationId xmlns:a16="http://schemas.microsoft.com/office/drawing/2014/main" id="{FA124FB6-03A7-4973-B5A0-9A804F3F7047}"/>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776095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4EA58A-39E5-4D21-9D36-B59FED999BAC}" type="slidenum">
              <a:rPr lang="en-US" smtClean="0"/>
              <a:t>20</a:t>
            </a:fld>
            <a:endParaRPr lang="en-US" dirty="0"/>
          </a:p>
        </p:txBody>
      </p:sp>
      <p:sp>
        <p:nvSpPr>
          <p:cNvPr id="6" name="Notes Placeholder 5">
            <a:extLst>
              <a:ext uri="{FF2B5EF4-FFF2-40B4-BE49-F238E27FC236}">
                <a16:creationId xmlns:a16="http://schemas.microsoft.com/office/drawing/2014/main" id="{A50EB70B-D6CA-4CE1-9692-F7AB9704F67B}"/>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080328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4EA58A-39E5-4D21-9D36-B59FED999BAC}" type="slidenum">
              <a:rPr lang="en-US" smtClean="0"/>
              <a:t>2</a:t>
            </a:fld>
            <a:endParaRPr lang="en-US" dirty="0"/>
          </a:p>
        </p:txBody>
      </p:sp>
      <p:sp>
        <p:nvSpPr>
          <p:cNvPr id="5" name="Notes Placeholder 4">
            <a:extLst>
              <a:ext uri="{FF2B5EF4-FFF2-40B4-BE49-F238E27FC236}">
                <a16:creationId xmlns:a16="http://schemas.microsoft.com/office/drawing/2014/main" id="{8D8B9099-97A5-4475-8499-D1F8333DCF9B}"/>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1666388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4EA58A-39E5-4D21-9D36-B59FED999BAC}" type="slidenum">
              <a:rPr lang="en-US" smtClean="0"/>
              <a:t>21</a:t>
            </a:fld>
            <a:endParaRPr lang="en-US" dirty="0"/>
          </a:p>
        </p:txBody>
      </p:sp>
      <p:sp>
        <p:nvSpPr>
          <p:cNvPr id="6" name="Notes Placeholder 5">
            <a:extLst>
              <a:ext uri="{FF2B5EF4-FFF2-40B4-BE49-F238E27FC236}">
                <a16:creationId xmlns:a16="http://schemas.microsoft.com/office/drawing/2014/main" id="{FA124FB6-03A7-4973-B5A0-9A804F3F7047}"/>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2900045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4EA58A-39E5-4D21-9D36-B59FED999BAC}" type="slidenum">
              <a:rPr lang="en-US" smtClean="0"/>
              <a:t>22</a:t>
            </a:fld>
            <a:endParaRPr lang="en-US" dirty="0"/>
          </a:p>
        </p:txBody>
      </p:sp>
      <p:sp>
        <p:nvSpPr>
          <p:cNvPr id="6" name="Notes Placeholder 5">
            <a:extLst>
              <a:ext uri="{FF2B5EF4-FFF2-40B4-BE49-F238E27FC236}">
                <a16:creationId xmlns:a16="http://schemas.microsoft.com/office/drawing/2014/main" id="{FA124FB6-03A7-4973-B5A0-9A804F3F7047}"/>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40611803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EA58A-39E5-4D21-9D36-B59FED999BAC}" type="slidenum">
              <a:rPr lang="en-US" smtClean="0"/>
              <a:t>23</a:t>
            </a:fld>
            <a:endParaRPr lang="en-US" dirty="0"/>
          </a:p>
        </p:txBody>
      </p:sp>
    </p:spTree>
    <p:extLst>
      <p:ext uri="{BB962C8B-B14F-4D97-AF65-F5344CB8AC3E}">
        <p14:creationId xmlns:p14="http://schemas.microsoft.com/office/powerpoint/2010/main" val="40263075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4EA58A-39E5-4D21-9D36-B59FED999BAC}" type="slidenum">
              <a:rPr lang="en-US" smtClean="0"/>
              <a:t>24</a:t>
            </a:fld>
            <a:endParaRPr lang="en-US" dirty="0"/>
          </a:p>
        </p:txBody>
      </p:sp>
      <p:sp>
        <p:nvSpPr>
          <p:cNvPr id="6" name="Notes Placeholder 5">
            <a:extLst>
              <a:ext uri="{FF2B5EF4-FFF2-40B4-BE49-F238E27FC236}">
                <a16:creationId xmlns:a16="http://schemas.microsoft.com/office/drawing/2014/main" id="{1924548D-CBDD-4F29-BEDE-BF99729A9166}"/>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9308213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EA58A-39E5-4D21-9D36-B59FED999BAC}" type="slidenum">
              <a:rPr lang="en-US" smtClean="0"/>
              <a:t>25</a:t>
            </a:fld>
            <a:endParaRPr lang="en-US" dirty="0"/>
          </a:p>
        </p:txBody>
      </p:sp>
    </p:spTree>
    <p:extLst>
      <p:ext uri="{BB962C8B-B14F-4D97-AF65-F5344CB8AC3E}">
        <p14:creationId xmlns:p14="http://schemas.microsoft.com/office/powerpoint/2010/main" val="41488677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4EA58A-39E5-4D21-9D36-B59FED999BAC}" type="slidenum">
              <a:rPr lang="en-US" smtClean="0"/>
              <a:t>26</a:t>
            </a:fld>
            <a:endParaRPr lang="en-US" dirty="0"/>
          </a:p>
        </p:txBody>
      </p:sp>
      <p:sp>
        <p:nvSpPr>
          <p:cNvPr id="6" name="Notes Placeholder 5">
            <a:extLst>
              <a:ext uri="{FF2B5EF4-FFF2-40B4-BE49-F238E27FC236}">
                <a16:creationId xmlns:a16="http://schemas.microsoft.com/office/drawing/2014/main" id="{10637F92-0B03-44CE-B2F3-94D258B85AE5}"/>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0869706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4EA58A-39E5-4D21-9D36-B59FED999BAC}" type="slidenum">
              <a:rPr lang="en-US" smtClean="0"/>
              <a:t>27</a:t>
            </a:fld>
            <a:endParaRPr lang="en-US" dirty="0"/>
          </a:p>
        </p:txBody>
      </p:sp>
      <p:sp>
        <p:nvSpPr>
          <p:cNvPr id="6" name="Notes Placeholder 5">
            <a:extLst>
              <a:ext uri="{FF2B5EF4-FFF2-40B4-BE49-F238E27FC236}">
                <a16:creationId xmlns:a16="http://schemas.microsoft.com/office/drawing/2014/main" id="{9CBB2962-A7D3-4389-93C4-D977CF678AD4}"/>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5943937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4EA58A-39E5-4D21-9D36-B59FED999BAC}" type="slidenum">
              <a:rPr lang="en-US" smtClean="0"/>
              <a:t>28</a:t>
            </a:fld>
            <a:endParaRPr lang="en-US" dirty="0"/>
          </a:p>
        </p:txBody>
      </p:sp>
      <p:sp>
        <p:nvSpPr>
          <p:cNvPr id="6" name="Notes Placeholder 5">
            <a:extLst>
              <a:ext uri="{FF2B5EF4-FFF2-40B4-BE49-F238E27FC236}">
                <a16:creationId xmlns:a16="http://schemas.microsoft.com/office/drawing/2014/main" id="{EFA4D0E2-6A43-4EEC-9C9F-29655C049AD6}"/>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2114650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4EA58A-39E5-4D21-9D36-B59FED999BAC}" type="slidenum">
              <a:rPr lang="en-US" smtClean="0"/>
              <a:t>29</a:t>
            </a:fld>
            <a:endParaRPr lang="en-US" dirty="0"/>
          </a:p>
        </p:txBody>
      </p:sp>
      <p:sp>
        <p:nvSpPr>
          <p:cNvPr id="6" name="Notes Placeholder 5">
            <a:extLst>
              <a:ext uri="{FF2B5EF4-FFF2-40B4-BE49-F238E27FC236}">
                <a16:creationId xmlns:a16="http://schemas.microsoft.com/office/drawing/2014/main" id="{B4D6057B-B96D-4E7E-BA68-9B364E78562E}"/>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1807353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4EA58A-39E5-4D21-9D36-B59FED999BAC}" type="slidenum">
              <a:rPr lang="en-US" smtClean="0"/>
              <a:t>30</a:t>
            </a:fld>
            <a:endParaRPr lang="en-US" dirty="0"/>
          </a:p>
        </p:txBody>
      </p:sp>
      <p:sp>
        <p:nvSpPr>
          <p:cNvPr id="6" name="Notes Placeholder 5">
            <a:extLst>
              <a:ext uri="{FF2B5EF4-FFF2-40B4-BE49-F238E27FC236}">
                <a16:creationId xmlns:a16="http://schemas.microsoft.com/office/drawing/2014/main" id="{18102516-1380-4C14-976B-5AFE0388A5FC}"/>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063067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EA58A-39E5-4D21-9D36-B59FED999BAC}" type="slidenum">
              <a:rPr lang="en-US" smtClean="0"/>
              <a:t>3</a:t>
            </a:fld>
            <a:endParaRPr lang="en-US" dirty="0"/>
          </a:p>
        </p:txBody>
      </p:sp>
    </p:spTree>
    <p:extLst>
      <p:ext uri="{BB962C8B-B14F-4D97-AF65-F5344CB8AC3E}">
        <p14:creationId xmlns:p14="http://schemas.microsoft.com/office/powerpoint/2010/main" val="23856053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EA58A-39E5-4D21-9D36-B59FED999BAC}" type="slidenum">
              <a:rPr lang="en-US" smtClean="0"/>
              <a:t>31</a:t>
            </a:fld>
            <a:endParaRPr lang="en-US" dirty="0"/>
          </a:p>
        </p:txBody>
      </p:sp>
    </p:spTree>
    <p:extLst>
      <p:ext uri="{BB962C8B-B14F-4D97-AF65-F5344CB8AC3E}">
        <p14:creationId xmlns:p14="http://schemas.microsoft.com/office/powerpoint/2010/main" val="6965949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EA58A-39E5-4D21-9D36-B59FED999BAC}" type="slidenum">
              <a:rPr lang="en-US" smtClean="0"/>
              <a:t>32</a:t>
            </a:fld>
            <a:endParaRPr lang="en-US" dirty="0"/>
          </a:p>
        </p:txBody>
      </p:sp>
    </p:spTree>
    <p:extLst>
      <p:ext uri="{BB962C8B-B14F-4D97-AF65-F5344CB8AC3E}">
        <p14:creationId xmlns:p14="http://schemas.microsoft.com/office/powerpoint/2010/main" val="25455646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EA58A-39E5-4D21-9D36-B59FED999BAC}" type="slidenum">
              <a:rPr lang="en-US" smtClean="0"/>
              <a:t>33</a:t>
            </a:fld>
            <a:endParaRPr lang="en-US" dirty="0"/>
          </a:p>
        </p:txBody>
      </p:sp>
    </p:spTree>
    <p:extLst>
      <p:ext uri="{BB962C8B-B14F-4D97-AF65-F5344CB8AC3E}">
        <p14:creationId xmlns:p14="http://schemas.microsoft.com/office/powerpoint/2010/main" val="37024416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EA58A-39E5-4D21-9D36-B59FED999BAC}" type="slidenum">
              <a:rPr lang="en-US" smtClean="0"/>
              <a:t>34</a:t>
            </a:fld>
            <a:endParaRPr lang="en-US" dirty="0"/>
          </a:p>
        </p:txBody>
      </p:sp>
    </p:spTree>
    <p:extLst>
      <p:ext uri="{BB962C8B-B14F-4D97-AF65-F5344CB8AC3E}">
        <p14:creationId xmlns:p14="http://schemas.microsoft.com/office/powerpoint/2010/main" val="12050023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EA58A-39E5-4D21-9D36-B59FED999BAC}" type="slidenum">
              <a:rPr lang="en-US" smtClean="0"/>
              <a:t>35</a:t>
            </a:fld>
            <a:endParaRPr lang="en-US" dirty="0"/>
          </a:p>
        </p:txBody>
      </p:sp>
    </p:spTree>
    <p:extLst>
      <p:ext uri="{BB962C8B-B14F-4D97-AF65-F5344CB8AC3E}">
        <p14:creationId xmlns:p14="http://schemas.microsoft.com/office/powerpoint/2010/main" val="32817553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EA58A-39E5-4D21-9D36-B59FED999BAC}" type="slidenum">
              <a:rPr lang="en-US" smtClean="0"/>
              <a:t>36</a:t>
            </a:fld>
            <a:endParaRPr lang="en-US" dirty="0"/>
          </a:p>
        </p:txBody>
      </p:sp>
    </p:spTree>
    <p:extLst>
      <p:ext uri="{BB962C8B-B14F-4D97-AF65-F5344CB8AC3E}">
        <p14:creationId xmlns:p14="http://schemas.microsoft.com/office/powerpoint/2010/main" val="7860662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34EA58A-39E5-4D21-9D36-B59FED999BAC}" type="slidenum">
              <a:rPr lang="en-US" smtClean="0"/>
              <a:t>37</a:t>
            </a:fld>
            <a:endParaRPr lang="en-US" dirty="0"/>
          </a:p>
        </p:txBody>
      </p:sp>
      <p:sp>
        <p:nvSpPr>
          <p:cNvPr id="5" name="Notes Placeholder 4">
            <a:extLst>
              <a:ext uri="{FF2B5EF4-FFF2-40B4-BE49-F238E27FC236}">
                <a16:creationId xmlns:a16="http://schemas.microsoft.com/office/drawing/2014/main" id="{83584201-4F23-42CE-9B96-DFFD01CDC1F4}"/>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7701877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EA58A-39E5-4D21-9D36-B59FED999BAC}" type="slidenum">
              <a:rPr lang="en-US" smtClean="0"/>
              <a:t>38</a:t>
            </a:fld>
            <a:endParaRPr lang="en-US" dirty="0"/>
          </a:p>
        </p:txBody>
      </p:sp>
    </p:spTree>
    <p:extLst>
      <p:ext uri="{BB962C8B-B14F-4D97-AF65-F5344CB8AC3E}">
        <p14:creationId xmlns:p14="http://schemas.microsoft.com/office/powerpoint/2010/main" val="29171195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4EA58A-39E5-4D21-9D36-B59FED999BAC}" type="slidenum">
              <a:rPr lang="en-US" smtClean="0"/>
              <a:t>39</a:t>
            </a:fld>
            <a:endParaRPr lang="en-US" dirty="0"/>
          </a:p>
        </p:txBody>
      </p:sp>
    </p:spTree>
    <p:extLst>
      <p:ext uri="{BB962C8B-B14F-4D97-AF65-F5344CB8AC3E}">
        <p14:creationId xmlns:p14="http://schemas.microsoft.com/office/powerpoint/2010/main" val="21439077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EA58A-39E5-4D21-9D36-B59FED999BAC}" type="slidenum">
              <a:rPr lang="en-US" smtClean="0"/>
              <a:t>40</a:t>
            </a:fld>
            <a:endParaRPr lang="en-US" dirty="0"/>
          </a:p>
        </p:txBody>
      </p:sp>
    </p:spTree>
    <p:extLst>
      <p:ext uri="{BB962C8B-B14F-4D97-AF65-F5344CB8AC3E}">
        <p14:creationId xmlns:p14="http://schemas.microsoft.com/office/powerpoint/2010/main" val="332251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4EA58A-39E5-4D21-9D36-B59FED999BAC}" type="slidenum">
              <a:rPr lang="en-US" smtClean="0"/>
              <a:t>4</a:t>
            </a:fld>
            <a:endParaRPr lang="en-US" dirty="0"/>
          </a:p>
        </p:txBody>
      </p:sp>
      <p:sp>
        <p:nvSpPr>
          <p:cNvPr id="6" name="Notes Placeholder 5">
            <a:extLst>
              <a:ext uri="{FF2B5EF4-FFF2-40B4-BE49-F238E27FC236}">
                <a16:creationId xmlns:a16="http://schemas.microsoft.com/office/drawing/2014/main" id="{39B10FD6-610C-41E7-82A1-455DE5D87F0D}"/>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0123382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EA58A-39E5-4D21-9D36-B59FED999BAC}" type="slidenum">
              <a:rPr lang="en-US" smtClean="0"/>
              <a:t>41</a:t>
            </a:fld>
            <a:endParaRPr lang="en-US" dirty="0"/>
          </a:p>
        </p:txBody>
      </p:sp>
    </p:spTree>
    <p:extLst>
      <p:ext uri="{BB962C8B-B14F-4D97-AF65-F5344CB8AC3E}">
        <p14:creationId xmlns:p14="http://schemas.microsoft.com/office/powerpoint/2010/main" val="4289097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EA58A-39E5-4D21-9D36-B59FED999BAC}" type="slidenum">
              <a:rPr lang="en-US" smtClean="0"/>
              <a:t>42</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4254650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ED125780-4E0D-4BDF-BBC9-79BD9CBCCBFF}" type="slidenum">
              <a:rPr lang="en-US" smtClean="0"/>
              <a:t>5</a:t>
            </a:fld>
            <a:endParaRPr lang="en-US"/>
          </a:p>
        </p:txBody>
      </p:sp>
      <p:sp>
        <p:nvSpPr>
          <p:cNvPr id="6" name="Notes Placeholder 5">
            <a:extLst>
              <a:ext uri="{FF2B5EF4-FFF2-40B4-BE49-F238E27FC236}">
                <a16:creationId xmlns:a16="http://schemas.microsoft.com/office/drawing/2014/main" id="{9AC4557F-7B2A-4380-987B-91B55E74A615}"/>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741500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4EA58A-39E5-4D21-9D36-B59FED999BAC}" type="slidenum">
              <a:rPr lang="en-US" smtClean="0"/>
              <a:t>6</a:t>
            </a:fld>
            <a:endParaRPr lang="en-US" dirty="0"/>
          </a:p>
        </p:txBody>
      </p:sp>
      <p:sp>
        <p:nvSpPr>
          <p:cNvPr id="6" name="Notes Placeholder 5">
            <a:extLst>
              <a:ext uri="{FF2B5EF4-FFF2-40B4-BE49-F238E27FC236}">
                <a16:creationId xmlns:a16="http://schemas.microsoft.com/office/drawing/2014/main" id="{FDBA396B-12C9-4002-B7B1-9BC84D00B8B2}"/>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759968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4EA58A-39E5-4D21-9D36-B59FED999BAC}" type="slidenum">
              <a:rPr lang="en-US" smtClean="0"/>
              <a:t>7</a:t>
            </a:fld>
            <a:endParaRPr lang="en-US" dirty="0"/>
          </a:p>
        </p:txBody>
      </p:sp>
      <p:sp>
        <p:nvSpPr>
          <p:cNvPr id="6" name="Notes Placeholder 5">
            <a:extLst>
              <a:ext uri="{FF2B5EF4-FFF2-40B4-BE49-F238E27FC236}">
                <a16:creationId xmlns:a16="http://schemas.microsoft.com/office/drawing/2014/main" id="{02A5E989-5268-4934-87CC-7D12BC9B65AF}"/>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8140870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4EA58A-39E5-4D21-9D36-B59FED999BAC}" type="slidenum">
              <a:rPr lang="en-US" smtClean="0"/>
              <a:t>8</a:t>
            </a:fld>
            <a:endParaRPr lang="en-US" dirty="0"/>
          </a:p>
        </p:txBody>
      </p:sp>
      <p:sp>
        <p:nvSpPr>
          <p:cNvPr id="6" name="Notes Placeholder 5">
            <a:extLst>
              <a:ext uri="{FF2B5EF4-FFF2-40B4-BE49-F238E27FC236}">
                <a16:creationId xmlns:a16="http://schemas.microsoft.com/office/drawing/2014/main" id="{3073EF54-7ED9-48D2-84B4-7CDB222A4916}"/>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0805206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4EA58A-39E5-4D21-9D36-B59FED999BAC}" type="slidenum">
              <a:rPr lang="en-US" smtClean="0"/>
              <a:t>9</a:t>
            </a:fld>
            <a:endParaRPr lang="en-US" dirty="0"/>
          </a:p>
        </p:txBody>
      </p:sp>
      <p:sp>
        <p:nvSpPr>
          <p:cNvPr id="6" name="Notes Placeholder 5">
            <a:extLst>
              <a:ext uri="{FF2B5EF4-FFF2-40B4-BE49-F238E27FC236}">
                <a16:creationId xmlns:a16="http://schemas.microsoft.com/office/drawing/2014/main" id="{C0D9E426-9D95-4EBF-AD78-5AE111ED3015}"/>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1787790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background cover.pdf"/>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338880" y="3178162"/>
            <a:ext cx="7772400" cy="730127"/>
          </a:xfrm>
        </p:spPr>
        <p:txBody>
          <a:bodyPr>
            <a:normAutofit/>
          </a:bodyPr>
          <a:lstStyle>
            <a:lvl1pPr algn="l">
              <a:defRPr sz="3400" b="1">
                <a:latin typeface="Calibri"/>
                <a:cs typeface="Calibri"/>
              </a:defRPr>
            </a:lvl1pPr>
          </a:lstStyle>
          <a:p>
            <a:r>
              <a:rPr lang="en-US" dirty="0"/>
              <a:t>Click to edit Master title style</a:t>
            </a:r>
          </a:p>
        </p:txBody>
      </p:sp>
      <p:sp>
        <p:nvSpPr>
          <p:cNvPr id="3" name="Subtitle 2"/>
          <p:cNvSpPr>
            <a:spLocks noGrp="1"/>
          </p:cNvSpPr>
          <p:nvPr>
            <p:ph type="subTitle" idx="1"/>
          </p:nvPr>
        </p:nvSpPr>
        <p:spPr>
          <a:xfrm>
            <a:off x="357696" y="4004454"/>
            <a:ext cx="7753584" cy="914813"/>
          </a:xfrm>
        </p:spPr>
        <p:txBody>
          <a:bodyPr>
            <a:noAutofit/>
          </a:bodyPr>
          <a:lstStyle>
            <a:lvl1pPr marL="0" indent="0" algn="l">
              <a:buNone/>
              <a:defRPr sz="2800">
                <a:solidFill>
                  <a:srgbClr val="FFFFFF"/>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Picture 2" descr="Z:\Identity\Logo\R&amp;Dhoriz.jpg"/>
          <p:cNvPicPr>
            <a:picLocks noChangeAspect="1" noChangeArrowheads="1"/>
          </p:cNvPicPr>
          <p:nvPr userDrawn="1"/>
        </p:nvPicPr>
        <p:blipFill>
          <a:blip r:embed="rId3"/>
          <a:srcRect l="16805"/>
          <a:stretch>
            <a:fillRect/>
          </a:stretch>
        </p:blipFill>
        <p:spPr bwMode="auto">
          <a:xfrm>
            <a:off x="177272" y="6229568"/>
            <a:ext cx="1882309" cy="437563"/>
          </a:xfrm>
          <a:prstGeom prst="rect">
            <a:avLst/>
          </a:prstGeom>
          <a:noFill/>
        </p:spPr>
      </p:pic>
    </p:spTree>
    <p:extLst>
      <p:ext uri="{BB962C8B-B14F-4D97-AF65-F5344CB8AC3E}">
        <p14:creationId xmlns:p14="http://schemas.microsoft.com/office/powerpoint/2010/main" val="3425398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935650"/>
            <a:ext cx="8229600" cy="4190513"/>
          </a:xfrm>
        </p:spPr>
        <p:txBody>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txBox="1">
            <a:spLocks/>
          </p:cNvSpPr>
          <p:nvPr userDrawn="1"/>
        </p:nvSpPr>
        <p:spPr>
          <a:xfrm>
            <a:off x="8250238" y="6249988"/>
            <a:ext cx="490537"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Georgia" pitchFamily="18" charset="0"/>
              </a:defRPr>
            </a:lvl1pPr>
          </a:lstStyle>
          <a:p>
            <a:pPr defTabSz="457200" fontAlgn="base">
              <a:spcBef>
                <a:spcPct val="0"/>
              </a:spcBef>
              <a:spcAft>
                <a:spcPct val="0"/>
              </a:spcAft>
              <a:defRPr/>
            </a:pPr>
            <a:fld id="{4452FDFF-9483-4A82-A0D2-0EFD9C982FB8}" type="slidenum">
              <a:rPr lang="en-US" smtClean="0">
                <a:ea typeface="ＭＳ Ｐゴシック" charset="-128"/>
              </a:rPr>
              <a:pPr defTabSz="457200" fontAlgn="base">
                <a:spcBef>
                  <a:spcPct val="0"/>
                </a:spcBef>
                <a:spcAft>
                  <a:spcPct val="0"/>
                </a:spcAft>
                <a:defRPr/>
              </a:pPr>
              <a:t>‹#›</a:t>
            </a:fld>
            <a:endParaRPr lang="en-US" dirty="0">
              <a:ea typeface="ＭＳ Ｐゴシック" charset="-128"/>
            </a:endParaRPr>
          </a:p>
        </p:txBody>
      </p:sp>
    </p:spTree>
    <p:extLst>
      <p:ext uri="{BB962C8B-B14F-4D97-AF65-F5344CB8AC3E}">
        <p14:creationId xmlns:p14="http://schemas.microsoft.com/office/powerpoint/2010/main" val="2367873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32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017110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23322"/>
            <a:ext cx="4038600" cy="4202841"/>
          </a:xfrm>
        </p:spPr>
        <p:txBody>
          <a:bodyPr>
            <a:normAutofit/>
          </a:bodyPr>
          <a:lstStyle>
            <a:lvl1pPr>
              <a:spcAft>
                <a:spcPts val="1200"/>
              </a:spcAft>
              <a:defRPr sz="2800"/>
            </a:lvl1pPr>
            <a:lvl2pPr>
              <a:spcAft>
                <a:spcPts val="1200"/>
              </a:spcAft>
              <a:defRPr sz="2400"/>
            </a:lvl2pPr>
            <a:lvl3pPr>
              <a:spcAft>
                <a:spcPts val="1200"/>
              </a:spcAft>
              <a:defRPr sz="2200"/>
            </a:lvl3pPr>
            <a:lvl4pPr>
              <a:spcAft>
                <a:spcPts val="1200"/>
              </a:spcAft>
              <a:defRPr sz="2200"/>
            </a:lvl4pPr>
            <a:lvl5pPr>
              <a:spcAft>
                <a:spcPts val="1200"/>
              </a:spcAft>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txBox="1">
            <a:spLocks/>
          </p:cNvSpPr>
          <p:nvPr userDrawn="1"/>
        </p:nvSpPr>
        <p:spPr>
          <a:xfrm>
            <a:off x="8250238" y="6249988"/>
            <a:ext cx="490537"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Georgia" pitchFamily="18" charset="0"/>
              </a:defRPr>
            </a:lvl1pPr>
          </a:lstStyle>
          <a:p>
            <a:pPr defTabSz="457200" fontAlgn="base">
              <a:spcBef>
                <a:spcPct val="0"/>
              </a:spcBef>
              <a:spcAft>
                <a:spcPct val="0"/>
              </a:spcAft>
              <a:defRPr/>
            </a:pPr>
            <a:fld id="{4452FDFF-9483-4A82-A0D2-0EFD9C982FB8}" type="slidenum">
              <a:rPr lang="en-US" smtClean="0">
                <a:ea typeface="ＭＳ Ｐゴシック" charset="-128"/>
              </a:rPr>
              <a:pPr defTabSz="457200" fontAlgn="base">
                <a:spcBef>
                  <a:spcPct val="0"/>
                </a:spcBef>
                <a:spcAft>
                  <a:spcPct val="0"/>
                </a:spcAft>
                <a:defRPr/>
              </a:pPr>
              <a:t>‹#›</a:t>
            </a:fld>
            <a:endParaRPr lang="en-US" dirty="0">
              <a:ea typeface="ＭＳ Ｐゴシック" charset="-128"/>
            </a:endParaRPr>
          </a:p>
        </p:txBody>
      </p:sp>
      <p:sp>
        <p:nvSpPr>
          <p:cNvPr id="7" name="Content Placeholder 2"/>
          <p:cNvSpPr>
            <a:spLocks noGrp="1"/>
          </p:cNvSpPr>
          <p:nvPr>
            <p:ph sz="half" idx="10"/>
          </p:nvPr>
        </p:nvSpPr>
        <p:spPr>
          <a:xfrm>
            <a:off x="4831958" y="1927805"/>
            <a:ext cx="4038600" cy="4202841"/>
          </a:xfrm>
        </p:spPr>
        <p:txBody>
          <a:bodyPr>
            <a:normAutofit/>
          </a:bodyPr>
          <a:lstStyle>
            <a:lvl1pPr>
              <a:spcAft>
                <a:spcPts val="1200"/>
              </a:spcAft>
              <a:defRPr sz="2800"/>
            </a:lvl1pPr>
            <a:lvl2pPr>
              <a:spcAft>
                <a:spcPts val="1200"/>
              </a:spcAft>
              <a:defRPr sz="2400"/>
            </a:lvl2pPr>
            <a:lvl3pPr>
              <a:spcAft>
                <a:spcPts val="1200"/>
              </a:spcAft>
              <a:defRPr sz="2200"/>
            </a:lvl3pPr>
            <a:lvl4pPr>
              <a:spcAft>
                <a:spcPts val="1200"/>
              </a:spcAft>
              <a:defRPr sz="2200"/>
            </a:lvl4pPr>
            <a:lvl5pPr>
              <a:spcAft>
                <a:spcPts val="1200"/>
              </a:spcAft>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51266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2391824"/>
            <a:ext cx="5486400" cy="2724039"/>
          </a:xfrm>
        </p:spPr>
        <p:txBody>
          <a:bodyPr rtlCol="0">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682602"/>
            <a:ext cx="5486400" cy="613568"/>
          </a:xfrm>
        </p:spPr>
        <p:txBody>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itle 4"/>
          <p:cNvSpPr>
            <a:spLocks noGrp="1"/>
          </p:cNvSpPr>
          <p:nvPr>
            <p:ph type="title"/>
          </p:nvPr>
        </p:nvSpPr>
        <p:spPr/>
        <p:txBody>
          <a:bodyPr/>
          <a:lstStyle/>
          <a:p>
            <a:r>
              <a:rPr lang="en-US" dirty="0"/>
              <a:t>Click to edit Master title style</a:t>
            </a:r>
          </a:p>
        </p:txBody>
      </p:sp>
      <p:sp>
        <p:nvSpPr>
          <p:cNvPr id="7" name="Slide Number Placeholder 5"/>
          <p:cNvSpPr txBox="1">
            <a:spLocks/>
          </p:cNvSpPr>
          <p:nvPr userDrawn="1"/>
        </p:nvSpPr>
        <p:spPr>
          <a:xfrm>
            <a:off x="8250238" y="6249988"/>
            <a:ext cx="490537"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Georgia" pitchFamily="18" charset="0"/>
              </a:defRPr>
            </a:lvl1pPr>
          </a:lstStyle>
          <a:p>
            <a:pPr defTabSz="457200" fontAlgn="base">
              <a:spcBef>
                <a:spcPct val="0"/>
              </a:spcBef>
              <a:spcAft>
                <a:spcPct val="0"/>
              </a:spcAft>
              <a:defRPr/>
            </a:pPr>
            <a:fld id="{4452FDFF-9483-4A82-A0D2-0EFD9C982FB8}" type="slidenum">
              <a:rPr lang="en-US" smtClean="0">
                <a:ea typeface="ＭＳ Ｐゴシック" charset="-128"/>
              </a:rPr>
              <a:pPr defTabSz="457200" fontAlgn="base">
                <a:spcBef>
                  <a:spcPct val="0"/>
                </a:spcBef>
                <a:spcAft>
                  <a:spcPct val="0"/>
                </a:spcAft>
                <a:defRPr/>
              </a:pPr>
              <a:t>‹#›</a:t>
            </a:fld>
            <a:endParaRPr lang="en-US" dirty="0">
              <a:ea typeface="ＭＳ Ｐゴシック" charset="-128"/>
            </a:endParaRPr>
          </a:p>
        </p:txBody>
      </p:sp>
    </p:spTree>
    <p:extLst>
      <p:ext uri="{BB962C8B-B14F-4D97-AF65-F5344CB8AC3E}">
        <p14:creationId xmlns:p14="http://schemas.microsoft.com/office/powerpoint/2010/main" val="3147153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Slide Number Placeholder 5"/>
          <p:cNvSpPr txBox="1">
            <a:spLocks/>
          </p:cNvSpPr>
          <p:nvPr userDrawn="1"/>
        </p:nvSpPr>
        <p:spPr>
          <a:xfrm>
            <a:off x="8250238" y="6249988"/>
            <a:ext cx="490537"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Georgia" pitchFamily="18" charset="0"/>
              </a:defRPr>
            </a:lvl1pPr>
          </a:lstStyle>
          <a:p>
            <a:pPr defTabSz="457200" fontAlgn="base">
              <a:spcBef>
                <a:spcPct val="0"/>
              </a:spcBef>
              <a:spcAft>
                <a:spcPct val="0"/>
              </a:spcAft>
              <a:defRPr/>
            </a:pPr>
            <a:fld id="{4452FDFF-9483-4A82-A0D2-0EFD9C982FB8}" type="slidenum">
              <a:rPr lang="en-US" smtClean="0">
                <a:ea typeface="ＭＳ Ｐゴシック" charset="-128"/>
              </a:rPr>
              <a:pPr defTabSz="457200" fontAlgn="base">
                <a:spcBef>
                  <a:spcPct val="0"/>
                </a:spcBef>
                <a:spcAft>
                  <a:spcPct val="0"/>
                </a:spcAft>
                <a:defRPr/>
              </a:pPr>
              <a:t>‹#›</a:t>
            </a:fld>
            <a:endParaRPr lang="en-US" dirty="0">
              <a:ea typeface="ＭＳ Ｐゴシック" charset="-128"/>
            </a:endParaRPr>
          </a:p>
        </p:txBody>
      </p:sp>
    </p:spTree>
    <p:extLst>
      <p:ext uri="{BB962C8B-B14F-4D97-AF65-F5344CB8AC3E}">
        <p14:creationId xmlns:p14="http://schemas.microsoft.com/office/powerpoint/2010/main" val="3579711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42534" y="2760397"/>
            <a:ext cx="6798733" cy="1125803"/>
          </a:xfrm>
          <a:prstGeom prst="rect">
            <a:avLst/>
          </a:prstGeom>
        </p:spPr>
        <p:txBody>
          <a:bodyPr>
            <a:normAutofit/>
          </a:bodyPr>
          <a:lstStyle>
            <a:lvl1pPr algn="l">
              <a:defRPr sz="32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642533" y="3886200"/>
            <a:ext cx="6798733" cy="1422400"/>
          </a:xfrm>
          <a:prstGeom prst="rect">
            <a:avLst/>
          </a:prstGeom>
        </p:spPr>
        <p:txBody>
          <a:bodyPr>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Text Placeholder 7"/>
          <p:cNvSpPr>
            <a:spLocks noGrp="1"/>
          </p:cNvSpPr>
          <p:nvPr>
            <p:ph type="body" sz="quarter" idx="10"/>
          </p:nvPr>
        </p:nvSpPr>
        <p:spPr>
          <a:xfrm>
            <a:off x="1643063" y="5308600"/>
            <a:ext cx="6797675" cy="804863"/>
          </a:xfrm>
          <a:prstGeom prst="rect">
            <a:avLst/>
          </a:prstGeom>
        </p:spPr>
        <p:txBody>
          <a:bodyPr/>
          <a:lstStyle>
            <a:lvl1pPr>
              <a:buNone/>
              <a:defRPr sz="1400">
                <a:solidFill>
                  <a:schemeClr val="bg1"/>
                </a:solidFill>
              </a:defRPr>
            </a:lvl1pPr>
            <a:lvl2pPr>
              <a:buNone/>
              <a:defRPr sz="1400">
                <a:solidFill>
                  <a:schemeClr val="bg1"/>
                </a:solidFill>
              </a:defRPr>
            </a:lvl2pPr>
            <a:lvl3pPr>
              <a:buNone/>
              <a:defRPr sz="1400">
                <a:solidFill>
                  <a:schemeClr val="bg1"/>
                </a:solidFill>
              </a:defRPr>
            </a:lvl3pPr>
            <a:lvl4pPr>
              <a:buNone/>
              <a:defRPr sz="1400">
                <a:solidFill>
                  <a:schemeClr val="bg1"/>
                </a:solidFill>
              </a:defRPr>
            </a:lvl4pPr>
            <a:lvl5pPr>
              <a:buNone/>
              <a:defRPr sz="1400">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1588508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3" descr="background interior.pdf"/>
          <p:cNvPicPr>
            <a:picLocks noChangeAspect="1"/>
          </p:cNvPicPr>
          <p:nvPr/>
        </p:nvPicPr>
        <p:blipFill>
          <a:blip r:embed="rId9"/>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457200" y="274638"/>
            <a:ext cx="8229600" cy="12906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dirty="0"/>
              <a:t>Click to edit Master title style</a:t>
            </a:r>
          </a:p>
        </p:txBody>
      </p:sp>
      <p:sp>
        <p:nvSpPr>
          <p:cNvPr id="1028" name="Text Placeholder 2"/>
          <p:cNvSpPr>
            <a:spLocks noGrp="1"/>
          </p:cNvSpPr>
          <p:nvPr>
            <p:ph type="body" idx="1"/>
          </p:nvPr>
        </p:nvSpPr>
        <p:spPr bwMode="auto">
          <a:xfrm>
            <a:off x="457200" y="1849438"/>
            <a:ext cx="8229600" cy="4276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030" name="Picture 4" descr="Department of Veterans Affairs, Veterans Health Administration, Office of Health Information"/>
          <p:cNvPicPr>
            <a:picLocks noChangeAspect="1" noChangeArrowheads="1"/>
          </p:cNvPicPr>
          <p:nvPr userDrawn="1"/>
        </p:nvPicPr>
        <p:blipFill>
          <a:blip r:embed="rId10"/>
          <a:srcRect/>
          <a:stretch>
            <a:fillRect/>
          </a:stretch>
        </p:blipFill>
        <p:spPr bwMode="auto">
          <a:xfrm>
            <a:off x="911225" y="495300"/>
            <a:ext cx="165100" cy="165100"/>
          </a:xfrm>
          <a:prstGeom prst="rect">
            <a:avLst/>
          </a:prstGeom>
          <a:noFill/>
          <a:ln w="9525">
            <a:noFill/>
            <a:miter lim="800000"/>
            <a:headEnd/>
            <a:tailEnd/>
          </a:ln>
        </p:spPr>
      </p:pic>
      <p:sp>
        <p:nvSpPr>
          <p:cNvPr id="10" name="Slide Number Placeholder 5"/>
          <p:cNvSpPr txBox="1">
            <a:spLocks/>
          </p:cNvSpPr>
          <p:nvPr userDrawn="1"/>
        </p:nvSpPr>
        <p:spPr>
          <a:xfrm>
            <a:off x="8250238" y="6249988"/>
            <a:ext cx="490537"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Georgia" pitchFamily="18" charset="0"/>
              </a:defRPr>
            </a:lvl1pPr>
          </a:lstStyle>
          <a:p>
            <a:pPr defTabSz="457200" fontAlgn="base">
              <a:spcBef>
                <a:spcPct val="0"/>
              </a:spcBef>
              <a:spcAft>
                <a:spcPct val="0"/>
              </a:spcAft>
              <a:defRPr/>
            </a:pPr>
            <a:endParaRPr lang="en-US" dirty="0">
              <a:ea typeface="ＭＳ Ｐゴシック" charset="-128"/>
            </a:endParaRPr>
          </a:p>
        </p:txBody>
      </p:sp>
    </p:spTree>
    <p:extLst>
      <p:ext uri="{BB962C8B-B14F-4D97-AF65-F5344CB8AC3E}">
        <p14:creationId xmlns:p14="http://schemas.microsoft.com/office/powerpoint/2010/main" val="33223740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sldNum="0" hdr="0" ftr="0"/>
  <p:txStyles>
    <p:titleStyle>
      <a:lvl1pPr algn="l" defTabSz="457200" rtl="0" eaLnBrk="0" fontAlgn="base" hangingPunct="0">
        <a:spcBef>
          <a:spcPct val="0"/>
        </a:spcBef>
        <a:spcAft>
          <a:spcPct val="0"/>
        </a:spcAft>
        <a:defRPr sz="3400" kern="1200">
          <a:solidFill>
            <a:schemeClr val="bg1"/>
          </a:solidFill>
          <a:latin typeface="Tahoma" pitchFamily="34" charset="0"/>
          <a:ea typeface="ＭＳ Ｐゴシック" charset="0"/>
          <a:cs typeface="Tahoma" pitchFamily="34" charset="0"/>
        </a:defRPr>
      </a:lvl1pPr>
      <a:lvl2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2pPr>
      <a:lvl3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3pPr>
      <a:lvl4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4pPr>
      <a:lvl5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5pPr>
      <a:lvl6pPr marL="457200" algn="l" defTabSz="457200" rtl="0" fontAlgn="base">
        <a:spcBef>
          <a:spcPct val="0"/>
        </a:spcBef>
        <a:spcAft>
          <a:spcPct val="0"/>
        </a:spcAft>
        <a:defRPr sz="2400">
          <a:solidFill>
            <a:schemeClr val="bg1"/>
          </a:solidFill>
          <a:latin typeface="Georgia" charset="0"/>
          <a:ea typeface="ＭＳ Ｐゴシック" charset="0"/>
          <a:cs typeface="Georgia" charset="0"/>
        </a:defRPr>
      </a:lvl6pPr>
      <a:lvl7pPr marL="914400" algn="l" defTabSz="457200" rtl="0" fontAlgn="base">
        <a:spcBef>
          <a:spcPct val="0"/>
        </a:spcBef>
        <a:spcAft>
          <a:spcPct val="0"/>
        </a:spcAft>
        <a:defRPr sz="2400">
          <a:solidFill>
            <a:schemeClr val="bg1"/>
          </a:solidFill>
          <a:latin typeface="Georgia" charset="0"/>
          <a:ea typeface="ＭＳ Ｐゴシック" charset="0"/>
          <a:cs typeface="Georgia" charset="0"/>
        </a:defRPr>
      </a:lvl7pPr>
      <a:lvl8pPr marL="1371600" algn="l" defTabSz="457200" rtl="0" fontAlgn="base">
        <a:spcBef>
          <a:spcPct val="0"/>
        </a:spcBef>
        <a:spcAft>
          <a:spcPct val="0"/>
        </a:spcAft>
        <a:defRPr sz="2400">
          <a:solidFill>
            <a:schemeClr val="bg1"/>
          </a:solidFill>
          <a:latin typeface="Georgia" charset="0"/>
          <a:ea typeface="ＭＳ Ｐゴシック" charset="0"/>
          <a:cs typeface="Georgia" charset="0"/>
        </a:defRPr>
      </a:lvl8pPr>
      <a:lvl9pPr marL="1828800" algn="l" defTabSz="457200" rtl="0" fontAlgn="base">
        <a:spcBef>
          <a:spcPct val="0"/>
        </a:spcBef>
        <a:spcAft>
          <a:spcPct val="0"/>
        </a:spcAft>
        <a:defRPr sz="2400">
          <a:solidFill>
            <a:schemeClr val="bg1"/>
          </a:solidFill>
          <a:latin typeface="Georgia" charset="0"/>
          <a:ea typeface="ＭＳ Ｐゴシック" charset="0"/>
          <a:cs typeface="Georgia" charset="0"/>
        </a:defRPr>
      </a:lvl9pPr>
    </p:titleStyle>
    <p:bodyStyle>
      <a:lvl1pPr marL="342900" indent="-342900" algn="l" defTabSz="457200" rtl="0" eaLnBrk="0" fontAlgn="base" hangingPunct="0">
        <a:spcBef>
          <a:spcPts val="0"/>
        </a:spcBef>
        <a:spcAft>
          <a:spcPts val="1200"/>
        </a:spcAft>
        <a:buFont typeface="Arial" pitchFamily="34" charset="0"/>
        <a:buChar char="•"/>
        <a:defRPr sz="2800" kern="1200">
          <a:solidFill>
            <a:schemeClr val="tx1"/>
          </a:solidFill>
          <a:latin typeface="Tahoma" pitchFamily="34" charset="0"/>
          <a:ea typeface="Tahoma" pitchFamily="34" charset="0"/>
          <a:cs typeface="Tahoma" pitchFamily="34" charset="0"/>
        </a:defRPr>
      </a:lvl1pPr>
      <a:lvl2pPr marL="742950" indent="-285750" algn="l" defTabSz="457200" rtl="0" eaLnBrk="0" fontAlgn="base" hangingPunct="0">
        <a:spcBef>
          <a:spcPts val="0"/>
        </a:spcBef>
        <a:spcAft>
          <a:spcPts val="1200"/>
        </a:spcAft>
        <a:buFont typeface="Arial" pitchFamily="34" charset="0"/>
        <a:buChar char="•"/>
        <a:defRPr sz="2400" kern="1200">
          <a:solidFill>
            <a:schemeClr val="tx1"/>
          </a:solidFill>
          <a:latin typeface="Tahoma" pitchFamily="34" charset="0"/>
          <a:ea typeface="Tahoma" pitchFamily="34" charset="0"/>
          <a:cs typeface="Tahoma" pitchFamily="34" charset="0"/>
        </a:defRPr>
      </a:lvl2pPr>
      <a:lvl3pPr marL="1143000" indent="-228600" algn="l" defTabSz="457200" rtl="0" eaLnBrk="0" fontAlgn="base" hangingPunct="0">
        <a:spcBef>
          <a:spcPts val="0"/>
        </a:spcBef>
        <a:spcAft>
          <a:spcPts val="1200"/>
        </a:spcAft>
        <a:buFont typeface="Arial" pitchFamily="34" charset="0"/>
        <a:buChar char="•"/>
        <a:defRPr sz="2200" kern="1200">
          <a:solidFill>
            <a:schemeClr val="tx1"/>
          </a:solidFill>
          <a:latin typeface="Tahoma" pitchFamily="34" charset="0"/>
          <a:ea typeface="Tahoma" pitchFamily="34" charset="0"/>
          <a:cs typeface="Tahoma" pitchFamily="34" charset="0"/>
        </a:defRPr>
      </a:lvl3pPr>
      <a:lvl4pPr marL="1600200" indent="-228600" algn="l" defTabSz="457200" rtl="0" eaLnBrk="0" fontAlgn="base" hangingPunct="0">
        <a:spcBef>
          <a:spcPts val="0"/>
        </a:spcBef>
        <a:spcAft>
          <a:spcPts val="1200"/>
        </a:spcAft>
        <a:buFont typeface="Arial" pitchFamily="34" charset="0"/>
        <a:buChar char="•"/>
        <a:defRPr sz="2200" kern="1200">
          <a:solidFill>
            <a:schemeClr val="tx1"/>
          </a:solidFill>
          <a:latin typeface="Tahoma" pitchFamily="34" charset="0"/>
          <a:ea typeface="Tahoma" pitchFamily="34" charset="0"/>
          <a:cs typeface="Tahoma" pitchFamily="34" charset="0"/>
        </a:defRPr>
      </a:lvl4pPr>
      <a:lvl5pPr marL="2057400" indent="-228600" algn="l" defTabSz="457200" rtl="0" eaLnBrk="0" fontAlgn="base" hangingPunct="0">
        <a:spcBef>
          <a:spcPct val="20000"/>
        </a:spcBef>
        <a:spcAft>
          <a:spcPct val="0"/>
        </a:spcAft>
        <a:buFont typeface="Arial" pitchFamily="34" charset="0"/>
        <a:buChar char="»"/>
        <a:defRPr sz="1200" kern="1200">
          <a:solidFill>
            <a:schemeClr val="tx1"/>
          </a:solidFill>
          <a:latin typeface="Georgia"/>
          <a:ea typeface="Georgia" charset="0"/>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Forms/RDC%20Amendment%20Application%20060220.docx"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Forms/RDC%20Amendment%20Reviewer%20Checklist%20-%20060220.docx" TargetMode="External"/><Relationship Id="rId4" Type="http://schemas.openxmlformats.org/officeDocument/2006/relationships/hyperlink" Target="Forms/RDC%20Non-Veteran%20Application%20060220.docx"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hyperlink" Target="Forms/RDC%20Continuing%20Review%20Checklist%20-%20060220.docx" TargetMode="External"/><Relationship Id="rId4" Type="http://schemas.openxmlformats.org/officeDocument/2006/relationships/hyperlink" Target="Forms/RDC%20Continuing%20Review%20Application%20060220.docx"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mailto:Carole.Palumbo@va.gov"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hyperlink" Target="mailto:Douglas.Miller@va.gov" TargetMode="External"/><Relationship Id="rId4" Type="http://schemas.openxmlformats.org/officeDocument/2006/relationships/hyperlink" Target="mailto:Mieke.Verfaellie@va.gov"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research.va.gov/programs/orppe/education/webinars/archives.cfm"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hyperlink" Target="https://www.research.va.gov/programs/orppe/single_irb.cfm" TargetMode="External"/><Relationship Id="rId3" Type="http://schemas.openxmlformats.org/officeDocument/2006/relationships/hyperlink" Target="https://www.gpo.gov/fdsys/pkg/FR-2017-01-19/pdf/2017-01058.pdf" TargetMode="External"/><Relationship Id="rId7" Type="http://schemas.openxmlformats.org/officeDocument/2006/relationships/hyperlink" Target="https://www.research.va.gov/programs/orppe/education/webinars/default.cfm"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hyperlink" Target="https://www.research.va.gov/resources/policies/" TargetMode="External"/><Relationship Id="rId5" Type="http://schemas.openxmlformats.org/officeDocument/2006/relationships/hyperlink" Target="https://www.va.gov/vhapublications/ViewPublication.asp?pub_ID=8191" TargetMode="External"/><Relationship Id="rId4" Type="http://schemas.openxmlformats.org/officeDocument/2006/relationships/hyperlink" Target="https://www.va.gov/vhapublications/ViewPublication.asp?pub_ID=8171" TargetMode="External"/><Relationship Id="rId9" Type="http://schemas.openxmlformats.org/officeDocument/2006/relationships/hyperlink" Target="https://www.research.va.gov/programs/orppe/vairrs/default.cfm"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186480" y="2667000"/>
            <a:ext cx="8957520" cy="1981200"/>
          </a:xfrm>
        </p:spPr>
        <p:txBody>
          <a:bodyPr>
            <a:noAutofit/>
          </a:bodyPr>
          <a:lstStyle/>
          <a:p>
            <a:pPr marL="4763" indent="-4763">
              <a:spcBef>
                <a:spcPct val="20000"/>
              </a:spcBef>
              <a:defRPr/>
            </a:pPr>
            <a:br>
              <a:rPr lang="en-US" sz="2400" spc="100" dirty="0">
                <a:latin typeface="Tahoma" pitchFamily="34" charset="0"/>
                <a:cs typeface="Tahoma" pitchFamily="34" charset="0"/>
              </a:rPr>
            </a:br>
            <a:br>
              <a:rPr lang="en-US" sz="2400" spc="100" dirty="0">
                <a:latin typeface="Tahoma" pitchFamily="34" charset="0"/>
                <a:cs typeface="Tahoma" pitchFamily="34" charset="0"/>
              </a:rPr>
            </a:br>
            <a:br>
              <a:rPr lang="en-US" sz="2400" spc="100" dirty="0">
                <a:latin typeface="Tahoma" pitchFamily="34" charset="0"/>
                <a:cs typeface="Tahoma" pitchFamily="34" charset="0"/>
              </a:rPr>
            </a:br>
            <a:br>
              <a:rPr lang="en-US" sz="2400" spc="100" dirty="0">
                <a:latin typeface="Tahoma" pitchFamily="34" charset="0"/>
                <a:cs typeface="Tahoma" pitchFamily="34" charset="0"/>
              </a:rPr>
            </a:br>
            <a:br>
              <a:rPr lang="en-US" sz="2400" spc="100" dirty="0">
                <a:latin typeface="Tahoma" pitchFamily="34" charset="0"/>
                <a:cs typeface="Tahoma" pitchFamily="34" charset="0"/>
              </a:rPr>
            </a:br>
            <a:br>
              <a:rPr lang="en-US" sz="2400" spc="100" dirty="0">
                <a:latin typeface="Tahoma" pitchFamily="34" charset="0"/>
                <a:cs typeface="Tahoma" pitchFamily="34" charset="0"/>
              </a:rPr>
            </a:br>
            <a:br>
              <a:rPr lang="en-US" sz="2400" spc="100" dirty="0">
                <a:latin typeface="Tahoma" pitchFamily="34" charset="0"/>
                <a:cs typeface="Tahoma" pitchFamily="34" charset="0"/>
              </a:rPr>
            </a:br>
            <a:br>
              <a:rPr lang="en-US" sz="2400" spc="100" dirty="0">
                <a:latin typeface="Tahoma" pitchFamily="34" charset="0"/>
                <a:cs typeface="Tahoma" pitchFamily="34" charset="0"/>
              </a:rPr>
            </a:br>
            <a:br>
              <a:rPr lang="en-US" sz="2400" spc="100" dirty="0">
                <a:latin typeface="Tahoma" pitchFamily="34" charset="0"/>
                <a:cs typeface="Tahoma" pitchFamily="34" charset="0"/>
              </a:rPr>
            </a:br>
            <a:r>
              <a:rPr lang="en-US" sz="2400" spc="100" dirty="0">
                <a:latin typeface="Tahoma" pitchFamily="34" charset="0"/>
                <a:cs typeface="Tahoma" pitchFamily="34" charset="0"/>
              </a:rPr>
              <a:t>R&amp;D Committee Workshop Series:</a:t>
            </a:r>
            <a:br>
              <a:rPr lang="en-US" sz="2400" spc="100" dirty="0">
                <a:latin typeface="Tahoma" pitchFamily="34" charset="0"/>
                <a:cs typeface="Tahoma" pitchFamily="34" charset="0"/>
              </a:rPr>
            </a:br>
            <a:r>
              <a:rPr lang="en-US" sz="2400" spc="100" dirty="0">
                <a:latin typeface="Tahoma" pitchFamily="34" charset="0"/>
                <a:cs typeface="Tahoma" pitchFamily="34" charset="0"/>
              </a:rPr>
              <a:t>RDC Review of Amendments and Continuing Review</a:t>
            </a:r>
            <a:br>
              <a:rPr lang="en-US" sz="2400" spc="100" dirty="0">
                <a:latin typeface="Tahoma" pitchFamily="34" charset="0"/>
                <a:cs typeface="Tahoma" pitchFamily="34" charset="0"/>
              </a:rPr>
            </a:br>
            <a:endParaRPr lang="en-US" sz="2400" b="0" spc="100" dirty="0">
              <a:latin typeface="Tahoma" pitchFamily="34" charset="0"/>
              <a:cs typeface="Tahoma" pitchFamily="34" charset="0"/>
            </a:endParaRPr>
          </a:p>
        </p:txBody>
      </p:sp>
      <p:sp>
        <p:nvSpPr>
          <p:cNvPr id="3" name="Subtitle 2">
            <a:extLst>
              <a:ext uri="{FF2B5EF4-FFF2-40B4-BE49-F238E27FC236}">
                <a16:creationId xmlns:a16="http://schemas.microsoft.com/office/drawing/2014/main" id="{C470C288-813E-48CF-9733-3FE43E07D8F8}"/>
              </a:ext>
            </a:extLst>
          </p:cNvPr>
          <p:cNvSpPr>
            <a:spLocks noGrp="1"/>
          </p:cNvSpPr>
          <p:nvPr>
            <p:ph type="subTitle" idx="1"/>
          </p:nvPr>
        </p:nvSpPr>
        <p:spPr>
          <a:xfrm>
            <a:off x="357188" y="4517136"/>
            <a:ext cx="8558212" cy="1093088"/>
          </a:xfrm>
        </p:spPr>
        <p:txBody>
          <a:bodyPr/>
          <a:lstStyle/>
          <a:p>
            <a:pPr eaLnBrk="1" hangingPunct="1">
              <a:spcAft>
                <a:spcPts val="600"/>
              </a:spcAft>
              <a:defRPr/>
            </a:pPr>
            <a:r>
              <a:rPr lang="en-US" sz="1800" i="1" spc="100" dirty="0">
                <a:latin typeface="Tahoma" pitchFamily="34" charset="0"/>
              </a:rPr>
              <a:t>Moderated by: </a:t>
            </a:r>
          </a:p>
          <a:p>
            <a:pPr eaLnBrk="1" hangingPunct="1">
              <a:spcAft>
                <a:spcPts val="600"/>
              </a:spcAft>
              <a:defRPr/>
            </a:pPr>
            <a:r>
              <a:rPr lang="en-US" sz="1800" spc="100" dirty="0">
                <a:latin typeface="Tahoma" pitchFamily="34" charset="0"/>
              </a:rPr>
              <a:t>Soundia Duche, MA, MS	</a:t>
            </a:r>
            <a:r>
              <a:rPr lang="en-US" sz="1800" i="1" spc="100" dirty="0">
                <a:latin typeface="Tahoma" pitchFamily="34" charset="0"/>
              </a:rPr>
              <a:t>			</a:t>
            </a:r>
          </a:p>
          <a:p>
            <a:pPr eaLnBrk="1" hangingPunct="1">
              <a:spcAft>
                <a:spcPts val="600"/>
              </a:spcAft>
              <a:defRPr/>
            </a:pPr>
            <a:r>
              <a:rPr lang="en-US" sz="1800" spc="100" dirty="0">
                <a:latin typeface="Tahoma" pitchFamily="34" charset="0"/>
              </a:rPr>
              <a:t>Director, Education &amp; Training			</a:t>
            </a:r>
          </a:p>
          <a:p>
            <a:pPr eaLnBrk="1" hangingPunct="1">
              <a:spcAft>
                <a:spcPts val="600"/>
              </a:spcAft>
              <a:defRPr/>
            </a:pPr>
            <a:r>
              <a:rPr lang="en-US" sz="1800" spc="100" dirty="0">
                <a:latin typeface="Tahoma" pitchFamily="34" charset="0"/>
              </a:rPr>
              <a:t>ORPP&amp;E										</a:t>
            </a:r>
          </a:p>
          <a:p>
            <a:pPr eaLnBrk="1" hangingPunct="1">
              <a:buFont typeface="Arial" charset="0"/>
              <a:buNone/>
              <a:defRPr/>
            </a:pPr>
            <a:r>
              <a:rPr lang="en-US" sz="1800" spc="100" dirty="0">
                <a:cs typeface="Calibri"/>
              </a:rPr>
              <a:t>		</a:t>
            </a:r>
          </a:p>
        </p:txBody>
      </p:sp>
      <p:sp>
        <p:nvSpPr>
          <p:cNvPr id="4" name="TextBox 3">
            <a:extLst>
              <a:ext uri="{FF2B5EF4-FFF2-40B4-BE49-F238E27FC236}">
                <a16:creationId xmlns:a16="http://schemas.microsoft.com/office/drawing/2014/main" id="{5EE71640-5F5F-437F-B0D8-44F76DB47450}"/>
              </a:ext>
            </a:extLst>
          </p:cNvPr>
          <p:cNvSpPr txBox="1"/>
          <p:nvPr/>
        </p:nvSpPr>
        <p:spPr>
          <a:xfrm>
            <a:off x="5715000" y="5610225"/>
            <a:ext cx="3102429" cy="430887"/>
          </a:xfrm>
          <a:prstGeom prst="rect">
            <a:avLst/>
          </a:prstGeom>
          <a:noFill/>
        </p:spPr>
        <p:txBody>
          <a:bodyPr wrap="square">
            <a:spAutoFit/>
          </a:bodyPr>
          <a:lstStyle/>
          <a:p>
            <a:pPr defTabSz="457200" fontAlgn="base">
              <a:spcBef>
                <a:spcPct val="0"/>
              </a:spcBef>
              <a:spcAft>
                <a:spcPct val="0"/>
              </a:spcAft>
              <a:defRPr/>
            </a:pPr>
            <a:r>
              <a:rPr lang="en-US" sz="2200" b="1" dirty="0">
                <a:solidFill>
                  <a:prstClr val="white"/>
                </a:solidFill>
                <a:latin typeface="Tahoma" pitchFamily="34" charset="0"/>
                <a:ea typeface="ＭＳ Ｐゴシック" pitchFamily="1" charset="-128"/>
                <a:cs typeface="Tahoma" pitchFamily="34" charset="0"/>
              </a:rPr>
              <a:t>June 3, 2020</a:t>
            </a:r>
          </a:p>
        </p:txBody>
      </p:sp>
      <p:sp>
        <p:nvSpPr>
          <p:cNvPr id="5" name="TextBox 4">
            <a:extLst>
              <a:ext uri="{FF2B5EF4-FFF2-40B4-BE49-F238E27FC236}">
                <a16:creationId xmlns:a16="http://schemas.microsoft.com/office/drawing/2014/main" id="{AD8A2CAB-6686-4B8D-BD58-EE6F54D81039}"/>
              </a:ext>
            </a:extLst>
          </p:cNvPr>
          <p:cNvSpPr txBox="1"/>
          <p:nvPr/>
        </p:nvSpPr>
        <p:spPr>
          <a:xfrm>
            <a:off x="5879387" y="457200"/>
            <a:ext cx="2938042" cy="1055608"/>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400" dirty="0"/>
              <a:t>Dial in (Main)</a:t>
            </a:r>
            <a:r>
              <a:rPr lang="en-US" sz="1400" dirty="0">
                <a:solidFill>
                  <a:schemeClr val="tx1"/>
                </a:solidFill>
              </a:rPr>
              <a:t>: (631) 992-3221</a:t>
            </a:r>
          </a:p>
          <a:p>
            <a:r>
              <a:rPr lang="en-US" sz="1400" dirty="0">
                <a:solidFill>
                  <a:schemeClr val="tx1"/>
                </a:solidFill>
              </a:rPr>
              <a:t>Dial in (Alt):     (516) 453-0031</a:t>
            </a:r>
          </a:p>
          <a:p>
            <a:r>
              <a:rPr lang="en-US" sz="1400" dirty="0"/>
              <a:t>Attendee Access Code:  813-189-484</a:t>
            </a:r>
          </a:p>
          <a:p>
            <a:r>
              <a:rPr lang="en-US" sz="1400" dirty="0"/>
              <a:t>Slides in “Handout” Tab</a:t>
            </a:r>
          </a:p>
        </p:txBody>
      </p:sp>
    </p:spTree>
    <p:extLst>
      <p:ext uri="{BB962C8B-B14F-4D97-AF65-F5344CB8AC3E}">
        <p14:creationId xmlns:p14="http://schemas.microsoft.com/office/powerpoint/2010/main" val="3014037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Mentoring Frequently Asked Questions">
            <a:extLst>
              <a:ext uri="{FF2B5EF4-FFF2-40B4-BE49-F238E27FC236}">
                <a16:creationId xmlns:a16="http://schemas.microsoft.com/office/drawing/2014/main" id="{53F4D96F-2A45-47AC-A21C-E4918E79E2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1734156"/>
            <a:ext cx="1295400" cy="134839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6F22E70A-615A-480F-B2E6-087EF900E376}"/>
              </a:ext>
            </a:extLst>
          </p:cNvPr>
          <p:cNvSpPr>
            <a:spLocks noGrp="1"/>
          </p:cNvSpPr>
          <p:nvPr>
            <p:ph idx="1"/>
          </p:nvPr>
        </p:nvSpPr>
        <p:spPr>
          <a:xfrm>
            <a:off x="457200" y="1935651"/>
            <a:ext cx="7848600" cy="4007950"/>
          </a:xfrm>
        </p:spPr>
        <p:txBody>
          <a:bodyPr/>
          <a:lstStyle/>
          <a:p>
            <a:pPr marL="0" indent="0">
              <a:buNone/>
            </a:pPr>
            <a:r>
              <a:rPr lang="en-US" sz="1800" dirty="0"/>
              <a:t>Elements of the MOU should include: </a:t>
            </a:r>
          </a:p>
          <a:p>
            <a:pPr lvl="0"/>
            <a:r>
              <a:rPr lang="en-US" sz="1800" dirty="0"/>
              <a:t>How the R&amp;D Committee will be made aware of actions approved by the committee, to include a mutually agreed upon time frame for such notification.  Notification can take the form of submission of meeting minutes, a list of actions approved, copies of approval notices, or some other means by which the R&amp;D Committee is made aware of actions that have been approved by the committee. </a:t>
            </a:r>
            <a:endParaRPr lang="en-US" sz="1800" b="1" dirty="0"/>
          </a:p>
          <a:p>
            <a:pPr lvl="0"/>
            <a:r>
              <a:rPr lang="en-US" sz="1800" dirty="0"/>
              <a:t>A provision to allow the VA facility access to unredacted copies of meeting minutes within 2 business days of a written request to allow the R&amp;D Committee to review deliberations on VA protocols.</a:t>
            </a:r>
            <a:endParaRPr lang="en-US" sz="1800" b="1" dirty="0"/>
          </a:p>
          <a:p>
            <a:r>
              <a:rPr lang="en-US" sz="1800" dirty="0"/>
              <a:t>Information on how the R&amp;D Committee will either receive copies of actions and the supporting documents approved by the committee or be able to access those records remotely.</a:t>
            </a:r>
            <a:endParaRPr lang="en-US" sz="1800" b="1" dirty="0"/>
          </a:p>
          <a:p>
            <a:pPr marL="0" indent="0">
              <a:buNone/>
            </a:pPr>
            <a:endParaRPr lang="en-US" sz="800" b="1" dirty="0"/>
          </a:p>
          <a:p>
            <a:pPr marL="0" indent="0">
              <a:buNone/>
            </a:pPr>
            <a:r>
              <a:rPr lang="en-US" sz="1600" dirty="0"/>
              <a:t>VHA Directive 1200.01, Research and Development Committee:  FAQ #19 </a:t>
            </a:r>
          </a:p>
          <a:p>
            <a:endParaRPr lang="en-US" dirty="0"/>
          </a:p>
        </p:txBody>
      </p:sp>
      <p:sp>
        <p:nvSpPr>
          <p:cNvPr id="7" name="Title 1">
            <a:extLst>
              <a:ext uri="{FF2B5EF4-FFF2-40B4-BE49-F238E27FC236}">
                <a16:creationId xmlns:a16="http://schemas.microsoft.com/office/drawing/2014/main" id="{7E5EB237-7F9F-4111-8512-E1137179D2E3}"/>
              </a:ext>
            </a:extLst>
          </p:cNvPr>
          <p:cNvSpPr>
            <a:spLocks noGrp="1"/>
          </p:cNvSpPr>
          <p:nvPr>
            <p:ph type="title"/>
          </p:nvPr>
        </p:nvSpPr>
        <p:spPr>
          <a:xfrm>
            <a:off x="457200" y="274638"/>
            <a:ext cx="8229600" cy="1290637"/>
          </a:xfrm>
        </p:spPr>
        <p:txBody>
          <a:bodyPr/>
          <a:lstStyle/>
          <a:p>
            <a:pPr marL="0" indent="0">
              <a:buNone/>
            </a:pPr>
            <a:r>
              <a:rPr lang="en-US" sz="2300" dirty="0"/>
              <a:t>What is the Best Way to Make Sure that Actions on Research Under the Oversight of a Subcommittee or Committee are Communicated to the R&amp;D Committee (continued)?</a:t>
            </a:r>
          </a:p>
        </p:txBody>
      </p:sp>
    </p:spTree>
    <p:extLst>
      <p:ext uri="{BB962C8B-B14F-4D97-AF65-F5344CB8AC3E}">
        <p14:creationId xmlns:p14="http://schemas.microsoft.com/office/powerpoint/2010/main" val="2582781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entoring Frequently Asked Questions">
            <a:extLst>
              <a:ext uri="{FF2B5EF4-FFF2-40B4-BE49-F238E27FC236}">
                <a16:creationId xmlns:a16="http://schemas.microsoft.com/office/drawing/2014/main" id="{266BE750-C85D-4DCD-A3BD-32C24372C7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6337" y="4770146"/>
            <a:ext cx="1574180" cy="163857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703B217-B080-4BDF-8005-375C065512FF}"/>
              </a:ext>
            </a:extLst>
          </p:cNvPr>
          <p:cNvSpPr>
            <a:spLocks noGrp="1"/>
          </p:cNvSpPr>
          <p:nvPr>
            <p:ph type="title"/>
          </p:nvPr>
        </p:nvSpPr>
        <p:spPr>
          <a:xfrm>
            <a:off x="396798" y="228600"/>
            <a:ext cx="8442402" cy="1318128"/>
          </a:xfrm>
        </p:spPr>
        <p:txBody>
          <a:bodyPr/>
          <a:lstStyle/>
          <a:p>
            <a:r>
              <a:rPr lang="en-US" sz="2300" dirty="0"/>
              <a:t>For Studies Overseen by an External Committee, Does the R&amp;D Committee Need to Retain Copies of the Complete Protocol File on All Actions Approved by the External Committee? </a:t>
            </a:r>
          </a:p>
        </p:txBody>
      </p:sp>
      <p:sp>
        <p:nvSpPr>
          <p:cNvPr id="3" name="Content Placeholder 2">
            <a:extLst>
              <a:ext uri="{FF2B5EF4-FFF2-40B4-BE49-F238E27FC236}">
                <a16:creationId xmlns:a16="http://schemas.microsoft.com/office/drawing/2014/main" id="{FE0BFDF6-6D9F-4165-B89D-61F65E76CE2C}"/>
              </a:ext>
            </a:extLst>
          </p:cNvPr>
          <p:cNvSpPr>
            <a:spLocks noGrp="1"/>
          </p:cNvSpPr>
          <p:nvPr>
            <p:ph idx="1"/>
          </p:nvPr>
        </p:nvSpPr>
        <p:spPr>
          <a:xfrm>
            <a:off x="457200" y="1935651"/>
            <a:ext cx="8077200" cy="4084150"/>
          </a:xfrm>
        </p:spPr>
        <p:txBody>
          <a:bodyPr/>
          <a:lstStyle/>
          <a:p>
            <a:pPr marL="57150" indent="0">
              <a:buNone/>
            </a:pPr>
            <a:r>
              <a:rPr lang="en-US" sz="2000" dirty="0"/>
              <a:t>No.  The R&amp;D Committee is not required to physically maintain a copy of the complete protocol file on all actions approved by the external committee. However, the R&amp;D Committee must have the ability to access the protocol file if it does not physically maintain a paper or electronic copy of the complete protocol file.  VHA Directive 1200.02, Paragraph 12.a.(4)(c) requires VA research to maintain and control a copy (paper or electronic) of all approved Research Protocols, amendments, consent document templates, and other documents submitted to a research review committee/subcommittee, and documents related to the actions of the research review committees. </a:t>
            </a:r>
          </a:p>
          <a:p>
            <a:pPr marL="57150" indent="0">
              <a:buNone/>
            </a:pPr>
            <a:endParaRPr lang="en-US" sz="2000" dirty="0"/>
          </a:p>
          <a:p>
            <a:pPr marL="57150" indent="0">
              <a:buNone/>
            </a:pPr>
            <a:r>
              <a:rPr lang="en-US" sz="1600" dirty="0"/>
              <a:t>VHA Directive 1200.01, Research and Development Committee:  FAQ #20 </a:t>
            </a:r>
          </a:p>
        </p:txBody>
      </p:sp>
    </p:spTree>
    <p:extLst>
      <p:ext uri="{BB962C8B-B14F-4D97-AF65-F5344CB8AC3E}">
        <p14:creationId xmlns:p14="http://schemas.microsoft.com/office/powerpoint/2010/main" val="3727767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FB4D5-FC0F-427F-89FA-F68148C4AC70}"/>
              </a:ext>
            </a:extLst>
          </p:cNvPr>
          <p:cNvSpPr>
            <a:spLocks noGrp="1"/>
          </p:cNvSpPr>
          <p:nvPr>
            <p:ph type="title"/>
          </p:nvPr>
        </p:nvSpPr>
        <p:spPr/>
        <p:txBody>
          <a:bodyPr/>
          <a:lstStyle/>
          <a:p>
            <a:r>
              <a:rPr lang="en-US" dirty="0"/>
              <a:t>Continued Oversight of VA Research:  </a:t>
            </a:r>
            <a:br>
              <a:rPr lang="en-US" dirty="0"/>
            </a:br>
            <a:r>
              <a:rPr lang="en-US" dirty="0"/>
              <a:t>Duplicative Reviews and Approvals</a:t>
            </a:r>
          </a:p>
        </p:txBody>
      </p:sp>
      <p:sp>
        <p:nvSpPr>
          <p:cNvPr id="3" name="Content Placeholder 2">
            <a:extLst>
              <a:ext uri="{FF2B5EF4-FFF2-40B4-BE49-F238E27FC236}">
                <a16:creationId xmlns:a16="http://schemas.microsoft.com/office/drawing/2014/main" id="{8EBE56AF-6E1E-4660-BBA5-A7C4760D5E1F}"/>
              </a:ext>
            </a:extLst>
          </p:cNvPr>
          <p:cNvSpPr>
            <a:spLocks noGrp="1"/>
          </p:cNvSpPr>
          <p:nvPr>
            <p:ph idx="1"/>
          </p:nvPr>
        </p:nvSpPr>
        <p:spPr/>
        <p:txBody>
          <a:bodyPr/>
          <a:lstStyle/>
          <a:p>
            <a:r>
              <a:rPr lang="en-US" sz="2400" dirty="0"/>
              <a:t>Having multiple committees retain continued oversight of a study can create confusion, including questions surrounding </a:t>
            </a:r>
          </a:p>
          <a:p>
            <a:pPr lvl="1"/>
            <a:r>
              <a:rPr lang="en-US" sz="2000" dirty="0"/>
              <a:t>When does the study expire?</a:t>
            </a:r>
          </a:p>
          <a:p>
            <a:pPr lvl="1"/>
            <a:r>
              <a:rPr lang="en-US" sz="2000" dirty="0"/>
              <a:t>When can approved changes be implemented?</a:t>
            </a:r>
          </a:p>
          <a:p>
            <a:pPr lvl="1"/>
            <a:r>
              <a:rPr lang="en-US" sz="2000" dirty="0"/>
              <a:t>What if more than one committee requires changes prior to approving the continuing review or amendment?</a:t>
            </a:r>
          </a:p>
          <a:p>
            <a:r>
              <a:rPr lang="en-US" sz="2400" dirty="0"/>
              <a:t>Does this mean that review by more than one committee should </a:t>
            </a:r>
            <a:r>
              <a:rPr lang="en-US" sz="2400" u="sng" dirty="0"/>
              <a:t>never</a:t>
            </a:r>
            <a:r>
              <a:rPr lang="en-US" sz="2400" dirty="0"/>
              <a:t> occur?</a:t>
            </a:r>
          </a:p>
          <a:p>
            <a:pPr lvl="1"/>
            <a:r>
              <a:rPr lang="en-US" sz="2000" dirty="0"/>
              <a:t>NO! There may be times when review by more than one committee is necessary…</a:t>
            </a:r>
          </a:p>
          <a:p>
            <a:pPr lvl="1"/>
            <a:endParaRPr lang="en-US" dirty="0"/>
          </a:p>
        </p:txBody>
      </p:sp>
    </p:spTree>
    <p:extLst>
      <p:ext uri="{BB962C8B-B14F-4D97-AF65-F5344CB8AC3E}">
        <p14:creationId xmlns:p14="http://schemas.microsoft.com/office/powerpoint/2010/main" val="23992803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54804AF-D613-4153-8B95-44226CE3C743}"/>
              </a:ext>
            </a:extLst>
          </p:cNvPr>
          <p:cNvPicPr>
            <a:picLocks noChangeAspect="1"/>
          </p:cNvPicPr>
          <p:nvPr/>
        </p:nvPicPr>
        <p:blipFill>
          <a:blip r:embed="rId3"/>
          <a:stretch>
            <a:fillRect/>
          </a:stretch>
        </p:blipFill>
        <p:spPr>
          <a:xfrm>
            <a:off x="5638800" y="5264289"/>
            <a:ext cx="2743200" cy="1541329"/>
          </a:xfrm>
          <a:prstGeom prst="rect">
            <a:avLst/>
          </a:prstGeom>
        </p:spPr>
      </p:pic>
      <p:sp>
        <p:nvSpPr>
          <p:cNvPr id="2" name="Title 1">
            <a:extLst>
              <a:ext uri="{FF2B5EF4-FFF2-40B4-BE49-F238E27FC236}">
                <a16:creationId xmlns:a16="http://schemas.microsoft.com/office/drawing/2014/main" id="{B40D1972-4977-4D3A-9228-0152240D9BA0}"/>
              </a:ext>
            </a:extLst>
          </p:cNvPr>
          <p:cNvSpPr>
            <a:spLocks noGrp="1"/>
          </p:cNvSpPr>
          <p:nvPr>
            <p:ph type="title"/>
          </p:nvPr>
        </p:nvSpPr>
        <p:spPr>
          <a:xfrm>
            <a:off x="457200" y="274639"/>
            <a:ext cx="8229600" cy="1249362"/>
          </a:xfrm>
        </p:spPr>
        <p:txBody>
          <a:bodyPr/>
          <a:lstStyle/>
          <a:p>
            <a:r>
              <a:rPr lang="en-US" sz="2800" dirty="0"/>
              <a:t>Examples of When Review by More than One Committee May be Required and/or Appropriate</a:t>
            </a:r>
          </a:p>
        </p:txBody>
      </p:sp>
      <p:sp>
        <p:nvSpPr>
          <p:cNvPr id="3" name="Content Placeholder 2">
            <a:extLst>
              <a:ext uri="{FF2B5EF4-FFF2-40B4-BE49-F238E27FC236}">
                <a16:creationId xmlns:a16="http://schemas.microsoft.com/office/drawing/2014/main" id="{7B1A21F0-BAB8-4D96-8340-C54CE421EF8D}"/>
              </a:ext>
            </a:extLst>
          </p:cNvPr>
          <p:cNvSpPr>
            <a:spLocks noGrp="1"/>
          </p:cNvSpPr>
          <p:nvPr>
            <p:ph idx="1"/>
          </p:nvPr>
        </p:nvSpPr>
        <p:spPr>
          <a:xfrm>
            <a:off x="457200" y="1935651"/>
            <a:ext cx="8382000" cy="2941149"/>
          </a:xfrm>
        </p:spPr>
        <p:txBody>
          <a:bodyPr/>
          <a:lstStyle/>
          <a:p>
            <a:r>
              <a:rPr lang="en-US" sz="2200" dirty="0"/>
              <a:t>R&amp;D Committee approval of enrollment of non-Veterans in research that is under the oversight of a subcommittee or committee</a:t>
            </a:r>
          </a:p>
          <a:p>
            <a:r>
              <a:rPr lang="en-US" sz="2200" dirty="0"/>
              <a:t>Studies that involve activities that are overseen by more than one subcommittee/committee</a:t>
            </a:r>
          </a:p>
          <a:p>
            <a:r>
              <a:rPr lang="en-US" sz="2200" dirty="0"/>
              <a:t>Amendment to an exempt study that may change the exempt status of the research or require limited IRB review</a:t>
            </a:r>
          </a:p>
          <a:p>
            <a:r>
              <a:rPr lang="en-US" sz="2200" dirty="0"/>
              <a:t>Requests for R&amp;D Committee review of an amendment that may significantly impact the institution</a:t>
            </a:r>
          </a:p>
        </p:txBody>
      </p:sp>
    </p:spTree>
    <p:extLst>
      <p:ext uri="{BB962C8B-B14F-4D97-AF65-F5344CB8AC3E}">
        <p14:creationId xmlns:p14="http://schemas.microsoft.com/office/powerpoint/2010/main" val="1599538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D9D840-6937-4C6E-8DC9-8BEFAEF207F5}"/>
              </a:ext>
            </a:extLst>
          </p:cNvPr>
          <p:cNvPicPr>
            <a:picLocks noChangeAspect="1"/>
          </p:cNvPicPr>
          <p:nvPr/>
        </p:nvPicPr>
        <p:blipFill>
          <a:blip r:embed="rId3"/>
          <a:stretch>
            <a:fillRect/>
          </a:stretch>
        </p:blipFill>
        <p:spPr>
          <a:xfrm>
            <a:off x="3110653" y="2175852"/>
            <a:ext cx="2922693" cy="2807827"/>
          </a:xfrm>
          <a:prstGeom prst="rect">
            <a:avLst/>
          </a:prstGeom>
        </p:spPr>
      </p:pic>
      <p:sp>
        <p:nvSpPr>
          <p:cNvPr id="2" name="Title 1"/>
          <p:cNvSpPr>
            <a:spLocks noGrp="1"/>
          </p:cNvSpPr>
          <p:nvPr>
            <p:ph type="title"/>
          </p:nvPr>
        </p:nvSpPr>
        <p:spPr/>
        <p:txBody>
          <a:bodyPr/>
          <a:lstStyle/>
          <a:p>
            <a:r>
              <a:rPr lang="en-US" dirty="0"/>
              <a:t> </a:t>
            </a:r>
          </a:p>
        </p:txBody>
      </p:sp>
      <p:sp>
        <p:nvSpPr>
          <p:cNvPr id="4" name="Title 1"/>
          <p:cNvSpPr txBox="1">
            <a:spLocks/>
          </p:cNvSpPr>
          <p:nvPr/>
        </p:nvSpPr>
        <p:spPr bwMode="auto">
          <a:xfrm>
            <a:off x="457200" y="4572000"/>
            <a:ext cx="8236160" cy="12906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a:bodyPr>
          <a:lstStyle>
            <a:lvl1pPr algn="l" defTabSz="457200" rtl="0" eaLnBrk="0" fontAlgn="base" hangingPunct="0">
              <a:spcBef>
                <a:spcPct val="0"/>
              </a:spcBef>
              <a:spcAft>
                <a:spcPct val="0"/>
              </a:spcAft>
              <a:defRPr sz="3400" kern="1200">
                <a:solidFill>
                  <a:schemeClr val="bg1"/>
                </a:solidFill>
                <a:latin typeface="Tahoma" pitchFamily="34" charset="0"/>
                <a:ea typeface="ＭＳ Ｐゴシック" charset="0"/>
                <a:cs typeface="Tahoma" pitchFamily="34" charset="0"/>
              </a:defRPr>
            </a:lvl1pPr>
            <a:lvl2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2pPr>
            <a:lvl3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3pPr>
            <a:lvl4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4pPr>
            <a:lvl5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5pPr>
            <a:lvl6pPr marL="457200" algn="l" defTabSz="457200" rtl="0" fontAlgn="base">
              <a:spcBef>
                <a:spcPct val="0"/>
              </a:spcBef>
              <a:spcAft>
                <a:spcPct val="0"/>
              </a:spcAft>
              <a:defRPr sz="2400">
                <a:solidFill>
                  <a:schemeClr val="bg1"/>
                </a:solidFill>
                <a:latin typeface="Georgia" charset="0"/>
                <a:ea typeface="ＭＳ Ｐゴシック" charset="0"/>
                <a:cs typeface="Georgia" charset="0"/>
              </a:defRPr>
            </a:lvl6pPr>
            <a:lvl7pPr marL="914400" algn="l" defTabSz="457200" rtl="0" fontAlgn="base">
              <a:spcBef>
                <a:spcPct val="0"/>
              </a:spcBef>
              <a:spcAft>
                <a:spcPct val="0"/>
              </a:spcAft>
              <a:defRPr sz="2400">
                <a:solidFill>
                  <a:schemeClr val="bg1"/>
                </a:solidFill>
                <a:latin typeface="Georgia" charset="0"/>
                <a:ea typeface="ＭＳ Ｐゴシック" charset="0"/>
                <a:cs typeface="Georgia" charset="0"/>
              </a:defRPr>
            </a:lvl7pPr>
            <a:lvl8pPr marL="1371600" algn="l" defTabSz="457200" rtl="0" fontAlgn="base">
              <a:spcBef>
                <a:spcPct val="0"/>
              </a:spcBef>
              <a:spcAft>
                <a:spcPct val="0"/>
              </a:spcAft>
              <a:defRPr sz="2400">
                <a:solidFill>
                  <a:schemeClr val="bg1"/>
                </a:solidFill>
                <a:latin typeface="Georgia" charset="0"/>
                <a:ea typeface="ＭＳ Ｐゴシック" charset="0"/>
                <a:cs typeface="Georgia" charset="0"/>
              </a:defRPr>
            </a:lvl8pPr>
            <a:lvl9pPr marL="1828800" algn="l" defTabSz="457200" rtl="0" fontAlgn="base">
              <a:spcBef>
                <a:spcPct val="0"/>
              </a:spcBef>
              <a:spcAft>
                <a:spcPct val="0"/>
              </a:spcAft>
              <a:defRPr sz="2400">
                <a:solidFill>
                  <a:schemeClr val="bg1"/>
                </a:solidFill>
                <a:latin typeface="Georgia" charset="0"/>
                <a:ea typeface="ＭＳ Ｐゴシック" charset="0"/>
                <a:cs typeface="Georgia" charset="0"/>
              </a:defRPr>
            </a:lvl9pPr>
          </a:lstStyle>
          <a:p>
            <a:pPr marL="4763" indent="-4763" algn="ctr">
              <a:spcBef>
                <a:spcPct val="20000"/>
              </a:spcBef>
              <a:defRPr/>
            </a:pPr>
            <a:r>
              <a:rPr lang="en-US" spc="100" dirty="0">
                <a:solidFill>
                  <a:prstClr val="black"/>
                </a:solidFill>
              </a:rPr>
              <a:t>Amendments</a:t>
            </a:r>
          </a:p>
          <a:p>
            <a:pPr marL="4763" indent="-4763" algn="ctr">
              <a:spcBef>
                <a:spcPct val="20000"/>
              </a:spcBef>
              <a:defRPr/>
            </a:pPr>
            <a:endParaRPr lang="en-US" sz="3100" spc="100" dirty="0">
              <a:solidFill>
                <a:prstClr val="black"/>
              </a:solidFill>
            </a:endParaRPr>
          </a:p>
        </p:txBody>
      </p:sp>
    </p:spTree>
    <p:extLst>
      <p:ext uri="{BB962C8B-B14F-4D97-AF65-F5344CB8AC3E}">
        <p14:creationId xmlns:p14="http://schemas.microsoft.com/office/powerpoint/2010/main" val="12893778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CA3E4-8412-442C-A23A-A48EA2D9A489}"/>
              </a:ext>
            </a:extLst>
          </p:cNvPr>
          <p:cNvSpPr>
            <a:spLocks noGrp="1"/>
          </p:cNvSpPr>
          <p:nvPr>
            <p:ph type="title"/>
          </p:nvPr>
        </p:nvSpPr>
        <p:spPr/>
        <p:txBody>
          <a:bodyPr/>
          <a:lstStyle/>
          <a:p>
            <a:r>
              <a:rPr lang="en-US" sz="3200" dirty="0"/>
              <a:t>Amendments to Research under the Sole Oversight of the R&amp;D Committee</a:t>
            </a:r>
          </a:p>
        </p:txBody>
      </p:sp>
      <p:sp>
        <p:nvSpPr>
          <p:cNvPr id="3" name="Content Placeholder 2">
            <a:extLst>
              <a:ext uri="{FF2B5EF4-FFF2-40B4-BE49-F238E27FC236}">
                <a16:creationId xmlns:a16="http://schemas.microsoft.com/office/drawing/2014/main" id="{C1471268-BD56-43A2-BC27-137C9B21F518}"/>
              </a:ext>
            </a:extLst>
          </p:cNvPr>
          <p:cNvSpPr>
            <a:spLocks noGrp="1"/>
          </p:cNvSpPr>
          <p:nvPr>
            <p:ph idx="1"/>
          </p:nvPr>
        </p:nvSpPr>
        <p:spPr/>
        <p:txBody>
          <a:bodyPr/>
          <a:lstStyle/>
          <a:p>
            <a:r>
              <a:rPr lang="en-US" sz="2200" dirty="0"/>
              <a:t>Amendments to approved research must be submitted to the R&amp;D Committee for approval (VHA Directive 1200.01 paragraph 9d(3)).</a:t>
            </a:r>
          </a:p>
          <a:p>
            <a:r>
              <a:rPr lang="en-US" sz="2200" dirty="0"/>
              <a:t>Amendments to studies that were initially eligible for designated review can be reviewed by designated review*.  Examples include:</a:t>
            </a:r>
          </a:p>
          <a:p>
            <a:pPr lvl="1"/>
            <a:r>
              <a:rPr lang="en-US" sz="2000" dirty="0"/>
              <a:t>Exempt human subjects research protocols</a:t>
            </a:r>
          </a:p>
          <a:p>
            <a:pPr lvl="1"/>
            <a:r>
              <a:rPr lang="en-US" sz="2000" dirty="0"/>
              <a:t>Protocols that do not involve human subjects, biosafety level (BSL-3) or higher containment, use of select agents or non-exempt quantities of select toxins</a:t>
            </a:r>
          </a:p>
          <a:p>
            <a:pPr marL="457200" lvl="1" indent="0">
              <a:buNone/>
            </a:pPr>
            <a:endParaRPr lang="en-US" sz="2000" dirty="0"/>
          </a:p>
          <a:p>
            <a:pPr marL="0" indent="0">
              <a:buNone/>
            </a:pPr>
            <a:r>
              <a:rPr lang="en-US" sz="1600" dirty="0"/>
              <a:t>*See VHA Directive 1200.01 para 9e for complete list of activities that can be approved by designated review.</a:t>
            </a:r>
          </a:p>
        </p:txBody>
      </p:sp>
    </p:spTree>
    <p:extLst>
      <p:ext uri="{BB962C8B-B14F-4D97-AF65-F5344CB8AC3E}">
        <p14:creationId xmlns:p14="http://schemas.microsoft.com/office/powerpoint/2010/main" val="38360152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B76F0D-8FA2-4650-A8B1-781CC553DB87}"/>
              </a:ext>
            </a:extLst>
          </p:cNvPr>
          <p:cNvPicPr>
            <a:picLocks noChangeAspect="1"/>
          </p:cNvPicPr>
          <p:nvPr/>
        </p:nvPicPr>
        <p:blipFill>
          <a:blip r:embed="rId3"/>
          <a:stretch>
            <a:fillRect/>
          </a:stretch>
        </p:blipFill>
        <p:spPr>
          <a:xfrm>
            <a:off x="7467600" y="4800600"/>
            <a:ext cx="1424143" cy="1477962"/>
          </a:xfrm>
          <a:prstGeom prst="rect">
            <a:avLst/>
          </a:prstGeom>
        </p:spPr>
      </p:pic>
      <p:sp>
        <p:nvSpPr>
          <p:cNvPr id="2" name="Title 1">
            <a:extLst>
              <a:ext uri="{FF2B5EF4-FFF2-40B4-BE49-F238E27FC236}">
                <a16:creationId xmlns:a16="http://schemas.microsoft.com/office/drawing/2014/main" id="{841E007C-08E1-4C03-8CD7-970A7FB0A857}"/>
              </a:ext>
            </a:extLst>
          </p:cNvPr>
          <p:cNvSpPr>
            <a:spLocks noGrp="1"/>
          </p:cNvSpPr>
          <p:nvPr>
            <p:ph type="title"/>
          </p:nvPr>
        </p:nvSpPr>
        <p:spPr>
          <a:xfrm>
            <a:off x="457200" y="274638"/>
            <a:ext cx="8534400" cy="1325562"/>
          </a:xfrm>
        </p:spPr>
        <p:txBody>
          <a:bodyPr/>
          <a:lstStyle/>
          <a:p>
            <a:pPr marL="0" indent="0">
              <a:buNone/>
            </a:pPr>
            <a:r>
              <a:rPr lang="en-US" sz="2900" dirty="0"/>
              <a:t>Can an R&amp;D Committee Chair or Designated Member of the R&amp;D Committee Approve Research Through the Designated Review Process?</a:t>
            </a:r>
          </a:p>
        </p:txBody>
      </p:sp>
      <p:sp>
        <p:nvSpPr>
          <p:cNvPr id="3" name="Content Placeholder 2">
            <a:extLst>
              <a:ext uri="{FF2B5EF4-FFF2-40B4-BE49-F238E27FC236}">
                <a16:creationId xmlns:a16="http://schemas.microsoft.com/office/drawing/2014/main" id="{386D32AB-70F8-429D-81C2-7A14CFEA0B9B}"/>
              </a:ext>
            </a:extLst>
          </p:cNvPr>
          <p:cNvSpPr>
            <a:spLocks noGrp="1"/>
          </p:cNvSpPr>
          <p:nvPr>
            <p:ph idx="1"/>
          </p:nvPr>
        </p:nvSpPr>
        <p:spPr>
          <a:xfrm>
            <a:off x="457200" y="1935650"/>
            <a:ext cx="7924800" cy="4190513"/>
          </a:xfrm>
        </p:spPr>
        <p:txBody>
          <a:bodyPr/>
          <a:lstStyle/>
          <a:p>
            <a:pPr marL="0" indent="0">
              <a:buNone/>
            </a:pPr>
            <a:r>
              <a:rPr lang="en-US" sz="2000" dirty="0"/>
              <a:t>Yes.  VHA Directive 1200.01, Paragraph 9.e. allows the R&amp;D Committee to review the activities defined in the applicable ORD policy using a designated review process.  However, only the R&amp;D Committee Chair or a voting member designated by the Chair can review and approve the activity on behalf of the R&amp;D committee.  If the research study is eligible for designated review at initial approval, subsequent actions that are required to be approved by the R&amp;D Committee on the study, to include approval of amendments and continuing reviews, for studies overseen solely by the R&amp;D Committee can also be approved by designated review. </a:t>
            </a:r>
          </a:p>
          <a:p>
            <a:pPr marL="0" indent="0">
              <a:buNone/>
            </a:pPr>
            <a:endParaRPr lang="en-US" sz="1600" dirty="0"/>
          </a:p>
          <a:p>
            <a:pPr marL="0" indent="0">
              <a:buNone/>
            </a:pPr>
            <a:r>
              <a:rPr lang="en-US" sz="1600" dirty="0"/>
              <a:t>VHA Directive 1200.01, Research and Development Committee:  FAQ #22 </a:t>
            </a:r>
          </a:p>
          <a:p>
            <a:pPr marL="0" indent="0">
              <a:buNone/>
            </a:pPr>
            <a:endParaRPr lang="en-US" sz="2400" dirty="0"/>
          </a:p>
        </p:txBody>
      </p:sp>
    </p:spTree>
    <p:extLst>
      <p:ext uri="{BB962C8B-B14F-4D97-AF65-F5344CB8AC3E}">
        <p14:creationId xmlns:p14="http://schemas.microsoft.com/office/powerpoint/2010/main" val="23844134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B76F0D-8FA2-4650-A8B1-781CC553DB87}"/>
              </a:ext>
            </a:extLst>
          </p:cNvPr>
          <p:cNvPicPr>
            <a:picLocks noChangeAspect="1"/>
          </p:cNvPicPr>
          <p:nvPr/>
        </p:nvPicPr>
        <p:blipFill>
          <a:blip r:embed="rId3"/>
          <a:stretch>
            <a:fillRect/>
          </a:stretch>
        </p:blipFill>
        <p:spPr>
          <a:xfrm>
            <a:off x="7239000" y="5567363"/>
            <a:ext cx="1243639" cy="1290637"/>
          </a:xfrm>
          <a:prstGeom prst="rect">
            <a:avLst/>
          </a:prstGeom>
        </p:spPr>
      </p:pic>
      <p:sp>
        <p:nvSpPr>
          <p:cNvPr id="2" name="Title 1">
            <a:extLst>
              <a:ext uri="{FF2B5EF4-FFF2-40B4-BE49-F238E27FC236}">
                <a16:creationId xmlns:a16="http://schemas.microsoft.com/office/drawing/2014/main" id="{841E007C-08E1-4C03-8CD7-970A7FB0A857}"/>
              </a:ext>
            </a:extLst>
          </p:cNvPr>
          <p:cNvSpPr>
            <a:spLocks noGrp="1"/>
          </p:cNvSpPr>
          <p:nvPr>
            <p:ph type="title"/>
          </p:nvPr>
        </p:nvSpPr>
        <p:spPr/>
        <p:txBody>
          <a:bodyPr/>
          <a:lstStyle/>
          <a:p>
            <a:r>
              <a:rPr lang="en-US" sz="2800" dirty="0"/>
              <a:t>When Does the Designated R&amp;D Committee Reviewer Have to Report the Review Approval to the R&amp;D Committee?</a:t>
            </a:r>
          </a:p>
        </p:txBody>
      </p:sp>
      <p:sp>
        <p:nvSpPr>
          <p:cNvPr id="3" name="Content Placeholder 2">
            <a:extLst>
              <a:ext uri="{FF2B5EF4-FFF2-40B4-BE49-F238E27FC236}">
                <a16:creationId xmlns:a16="http://schemas.microsoft.com/office/drawing/2014/main" id="{386D32AB-70F8-429D-81C2-7A14CFEA0B9B}"/>
              </a:ext>
            </a:extLst>
          </p:cNvPr>
          <p:cNvSpPr>
            <a:spLocks noGrp="1"/>
          </p:cNvSpPr>
          <p:nvPr>
            <p:ph idx="1"/>
          </p:nvPr>
        </p:nvSpPr>
        <p:spPr>
          <a:xfrm>
            <a:off x="457200" y="1935651"/>
            <a:ext cx="8305800" cy="4160350"/>
          </a:xfrm>
        </p:spPr>
        <p:txBody>
          <a:bodyPr/>
          <a:lstStyle/>
          <a:p>
            <a:pPr indent="-285750"/>
            <a:r>
              <a:rPr lang="en-US" sz="1500" dirty="0"/>
              <a:t>Final initial R&amp;D Committee approval of research by designated review must be reported to the full R&amp;D Committee at its next convened meeting and noted in the minutes (VHA Directive 1200.01, Paragraph 9.b.(1)).  </a:t>
            </a:r>
          </a:p>
          <a:p>
            <a:pPr indent="-285750"/>
            <a:r>
              <a:rPr lang="en-US" sz="1500" dirty="0"/>
              <a:t>The R&amp;D Committee’s standard operating procedures (SOPs) should specify how approvals by designated review are communicated to the rest of the committee and the timeframe for communication. </a:t>
            </a:r>
          </a:p>
          <a:p>
            <a:pPr indent="-285750"/>
            <a:r>
              <a:rPr lang="en-US" sz="1500" dirty="0"/>
              <a:t>While ORD policy does not currently require reporting of other designated review approvals, such as exempt research, to the convened R&amp;D Committee, ORD recommends that all designated review approvals be reported to the R&amp;D Committee and noted in the minutes.  </a:t>
            </a:r>
          </a:p>
          <a:p>
            <a:pPr indent="-285750"/>
            <a:r>
              <a:rPr lang="en-US" sz="1500" dirty="0"/>
              <a:t>ORD does not prescribe a specific method for VA facilities to report designated review approvals to the R&amp;D Committee. However, ORD recommends that a minimum of the name of the research study, name of Principal Investigator, the type of designated review action (e.g., exempt research approval; final approval after ISSO and PO reviews), and date of designated review approval be included in the information reported to the R&amp;D Committee.</a:t>
            </a:r>
            <a:endParaRPr lang="en-US" sz="1500" b="1" dirty="0"/>
          </a:p>
          <a:p>
            <a:pPr marL="57150" indent="0">
              <a:buNone/>
            </a:pPr>
            <a:r>
              <a:rPr lang="en-US" sz="1500" dirty="0"/>
              <a:t>VHA Directive 1200.01, Research and Development Committee: FAQ #23</a:t>
            </a:r>
          </a:p>
          <a:p>
            <a:pPr marL="0" indent="0">
              <a:buNone/>
            </a:pPr>
            <a:endParaRPr lang="en-US" sz="1500" dirty="0"/>
          </a:p>
        </p:txBody>
      </p:sp>
    </p:spTree>
    <p:extLst>
      <p:ext uri="{BB962C8B-B14F-4D97-AF65-F5344CB8AC3E}">
        <p14:creationId xmlns:p14="http://schemas.microsoft.com/office/powerpoint/2010/main" val="12592006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7BF4D-9473-47F6-B108-65C9C918849C}"/>
              </a:ext>
            </a:extLst>
          </p:cNvPr>
          <p:cNvSpPr>
            <a:spLocks noGrp="1"/>
          </p:cNvSpPr>
          <p:nvPr>
            <p:ph type="title"/>
          </p:nvPr>
        </p:nvSpPr>
        <p:spPr/>
        <p:txBody>
          <a:bodyPr/>
          <a:lstStyle/>
          <a:p>
            <a:r>
              <a:rPr lang="en-US" dirty="0"/>
              <a:t>When is ACOS/R&amp;D Notification Required for R&amp;D Committee Actions?</a:t>
            </a:r>
          </a:p>
        </p:txBody>
      </p:sp>
      <p:sp>
        <p:nvSpPr>
          <p:cNvPr id="3" name="Content Placeholder 2">
            <a:extLst>
              <a:ext uri="{FF2B5EF4-FFF2-40B4-BE49-F238E27FC236}">
                <a16:creationId xmlns:a16="http://schemas.microsoft.com/office/drawing/2014/main" id="{90ADBA8D-C659-47FE-B8E4-CBB940F7E800}"/>
              </a:ext>
            </a:extLst>
          </p:cNvPr>
          <p:cNvSpPr>
            <a:spLocks noGrp="1"/>
          </p:cNvSpPr>
          <p:nvPr>
            <p:ph idx="1"/>
          </p:nvPr>
        </p:nvSpPr>
        <p:spPr/>
        <p:txBody>
          <a:bodyPr/>
          <a:lstStyle/>
          <a:p>
            <a:pPr marL="0" indent="0">
              <a:buNone/>
            </a:pPr>
            <a:r>
              <a:rPr lang="en-US" sz="1600" dirty="0"/>
              <a:t>After the research project has been granted final approval by the R&amp;D Committee, the ACOS/R&amp;D is responsible for notifying investigators, in writing that the research project can be initiated, and the period for which the project is approved (VHA Directive 1200.01, Paragraph 5.g.(2)).   Local policy will dictate timeframes and format for that notification.</a:t>
            </a:r>
            <a:r>
              <a:rPr lang="en-US" sz="1600" b="1" dirty="0"/>
              <a:t>  </a:t>
            </a:r>
          </a:p>
          <a:p>
            <a:pPr marL="0" indent="0">
              <a:buNone/>
            </a:pPr>
            <a:r>
              <a:rPr lang="en-US" sz="1600" b="1" dirty="0"/>
              <a:t>Does the ACOS/R&amp;D have to notify investigators of approvals of amendments and continuing reviews by the reviewing subcommittees or committees?</a:t>
            </a:r>
          </a:p>
          <a:p>
            <a:r>
              <a:rPr lang="en-US" sz="1600" dirty="0"/>
              <a:t>No.  There is no ORD policy requirement for notification by the ACOS/R&amp;D of subsequent subcommittee or committee actions, such as approval of amendments or continuing reviews, in addition to the notifications sent by the reviewing subcommittees or committees.</a:t>
            </a:r>
            <a:endParaRPr lang="en-US" sz="1600" b="1" dirty="0"/>
          </a:p>
          <a:p>
            <a:pPr marL="0" indent="0">
              <a:buNone/>
            </a:pPr>
            <a:r>
              <a:rPr lang="en-US" sz="1600" b="1" dirty="0"/>
              <a:t>If a study is not approved by the R&amp;D Committee is the ACOS/R&amp;D required to send a letter to the investigator?</a:t>
            </a:r>
          </a:p>
          <a:p>
            <a:r>
              <a:rPr lang="en-US" sz="1600" dirty="0"/>
              <a:t>No.  There is no ORD policy requirement for the ACOS/R&amp;D to notify the investigator in addition to the R&amp;D Committee’s notification of the study disapproval (VHA Directive 1200.01, Paragraph 9.b.(3).</a:t>
            </a:r>
          </a:p>
          <a:p>
            <a:pPr marL="0" indent="0">
              <a:buNone/>
            </a:pPr>
            <a:r>
              <a:rPr lang="en-US" sz="1600" dirty="0"/>
              <a:t>VHA Directive 1200.01, Research and Development Committee: FAQs #16-18</a:t>
            </a:r>
          </a:p>
          <a:p>
            <a:pPr marL="0" indent="0">
              <a:buNone/>
            </a:pPr>
            <a:endParaRPr lang="en-US" sz="2000" dirty="0"/>
          </a:p>
          <a:p>
            <a:endParaRPr lang="en-US" dirty="0"/>
          </a:p>
        </p:txBody>
      </p:sp>
    </p:spTree>
    <p:extLst>
      <p:ext uri="{BB962C8B-B14F-4D97-AF65-F5344CB8AC3E}">
        <p14:creationId xmlns:p14="http://schemas.microsoft.com/office/powerpoint/2010/main" val="32016577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B76F0D-8FA2-4650-A8B1-781CC553DB87}"/>
              </a:ext>
            </a:extLst>
          </p:cNvPr>
          <p:cNvPicPr>
            <a:picLocks noChangeAspect="1"/>
          </p:cNvPicPr>
          <p:nvPr/>
        </p:nvPicPr>
        <p:blipFill>
          <a:blip r:embed="rId3"/>
          <a:stretch>
            <a:fillRect/>
          </a:stretch>
        </p:blipFill>
        <p:spPr>
          <a:xfrm>
            <a:off x="7248293" y="5513645"/>
            <a:ext cx="1295400" cy="1344355"/>
          </a:xfrm>
          <a:prstGeom prst="rect">
            <a:avLst/>
          </a:prstGeom>
        </p:spPr>
      </p:pic>
      <p:sp>
        <p:nvSpPr>
          <p:cNvPr id="2" name="Title 1">
            <a:extLst>
              <a:ext uri="{FF2B5EF4-FFF2-40B4-BE49-F238E27FC236}">
                <a16:creationId xmlns:a16="http://schemas.microsoft.com/office/drawing/2014/main" id="{841E007C-08E1-4C03-8CD7-970A7FB0A857}"/>
              </a:ext>
            </a:extLst>
          </p:cNvPr>
          <p:cNvSpPr>
            <a:spLocks noGrp="1"/>
          </p:cNvSpPr>
          <p:nvPr>
            <p:ph type="title"/>
          </p:nvPr>
        </p:nvSpPr>
        <p:spPr/>
        <p:txBody>
          <a:bodyPr/>
          <a:lstStyle/>
          <a:p>
            <a:r>
              <a:rPr lang="en-US" sz="2800" dirty="0"/>
              <a:t>For Research Under the Sole Oversight of the R&amp;D Committee, is the R&amp;DC Required to Approve Changes to Investigators?</a:t>
            </a:r>
          </a:p>
        </p:txBody>
      </p:sp>
      <p:sp>
        <p:nvSpPr>
          <p:cNvPr id="3" name="Content Placeholder 2">
            <a:extLst>
              <a:ext uri="{FF2B5EF4-FFF2-40B4-BE49-F238E27FC236}">
                <a16:creationId xmlns:a16="http://schemas.microsoft.com/office/drawing/2014/main" id="{386D32AB-70F8-429D-81C2-7A14CFEA0B9B}"/>
              </a:ext>
            </a:extLst>
          </p:cNvPr>
          <p:cNvSpPr>
            <a:spLocks noGrp="1"/>
          </p:cNvSpPr>
          <p:nvPr>
            <p:ph idx="1"/>
          </p:nvPr>
        </p:nvSpPr>
        <p:spPr>
          <a:xfrm>
            <a:off x="457200" y="1935651"/>
            <a:ext cx="8153400" cy="3779350"/>
          </a:xfrm>
        </p:spPr>
        <p:txBody>
          <a:bodyPr/>
          <a:lstStyle/>
          <a:p>
            <a:pPr marL="0" indent="0">
              <a:buNone/>
            </a:pPr>
            <a:r>
              <a:rPr lang="en-US" sz="2000" dirty="0"/>
              <a:t>Yes.  It is the responsibility of the overseeing committee to ensure the availability of qualified research team members, including investigators, who can conduct the approved research.  Changes to investigators, to include Principal Investigators/co-investigators/sub-investigators, constitute amendments to approved research.  Amendments to approved research under the sole oversight of the R&amp;D Committee must be submitted to the R&amp;D Committee for approval prior to implementation. </a:t>
            </a:r>
          </a:p>
          <a:p>
            <a:pPr marL="0" indent="0">
              <a:buNone/>
            </a:pPr>
            <a:endParaRPr lang="en-US" sz="2400" dirty="0"/>
          </a:p>
          <a:p>
            <a:pPr marL="0" indent="0">
              <a:buNone/>
            </a:pPr>
            <a:r>
              <a:rPr lang="en-US" sz="1800" dirty="0"/>
              <a:t>VHA Directive 1200.01, Research and Development Committee:  FAQ #24 </a:t>
            </a:r>
          </a:p>
          <a:p>
            <a:endParaRPr lang="en-US" sz="2400" dirty="0"/>
          </a:p>
        </p:txBody>
      </p:sp>
    </p:spTree>
    <p:extLst>
      <p:ext uri="{BB962C8B-B14F-4D97-AF65-F5344CB8AC3E}">
        <p14:creationId xmlns:p14="http://schemas.microsoft.com/office/powerpoint/2010/main" val="691261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5BB7D-0C52-4174-8F51-FEB78569A69F}"/>
              </a:ext>
            </a:extLst>
          </p:cNvPr>
          <p:cNvSpPr>
            <a:spLocks noGrp="1"/>
          </p:cNvSpPr>
          <p:nvPr>
            <p:ph type="title"/>
          </p:nvPr>
        </p:nvSpPr>
        <p:spPr/>
        <p:txBody>
          <a:bodyPr/>
          <a:lstStyle/>
          <a:p>
            <a:r>
              <a:rPr lang="en-US" dirty="0"/>
              <a:t>Introductions</a:t>
            </a:r>
          </a:p>
        </p:txBody>
      </p:sp>
      <p:sp>
        <p:nvSpPr>
          <p:cNvPr id="3" name="Content Placeholder 2">
            <a:extLst>
              <a:ext uri="{FF2B5EF4-FFF2-40B4-BE49-F238E27FC236}">
                <a16:creationId xmlns:a16="http://schemas.microsoft.com/office/drawing/2014/main" id="{F1922760-2105-4283-B577-848D9BFFDB16}"/>
              </a:ext>
            </a:extLst>
          </p:cNvPr>
          <p:cNvSpPr>
            <a:spLocks noGrp="1"/>
          </p:cNvSpPr>
          <p:nvPr>
            <p:ph idx="1"/>
          </p:nvPr>
        </p:nvSpPr>
        <p:spPr>
          <a:xfrm>
            <a:off x="457201" y="1935650"/>
            <a:ext cx="8422406" cy="4084150"/>
          </a:xfrm>
        </p:spPr>
        <p:txBody>
          <a:bodyPr/>
          <a:lstStyle/>
          <a:p>
            <a:r>
              <a:rPr lang="en-US" sz="2300" dirty="0"/>
              <a:t>Carole Palumbo, Ph.D., Deputy ACOS/R&amp;D, Director, Human Research Protections Program, VA Boston Healthcare System</a:t>
            </a:r>
          </a:p>
          <a:p>
            <a:r>
              <a:rPr lang="en-US" sz="2300" dirty="0"/>
              <a:t>Mieke Verfaellie, Ph.D., Senior Research Career Scientist, R&amp;D Committee Co-Chair, VA Boston Healthcare System</a:t>
            </a:r>
          </a:p>
          <a:p>
            <a:r>
              <a:rPr lang="en-US" sz="2300" dirty="0"/>
              <a:t>Douglas W. Miller, MPA, Research Committee Coordinator,  VA Pacific Islands Health Care System </a:t>
            </a:r>
          </a:p>
        </p:txBody>
      </p:sp>
      <p:pic>
        <p:nvPicPr>
          <p:cNvPr id="6" name="Picture 5">
            <a:extLst>
              <a:ext uri="{FF2B5EF4-FFF2-40B4-BE49-F238E27FC236}">
                <a16:creationId xmlns:a16="http://schemas.microsoft.com/office/drawing/2014/main" id="{5BC0B67A-BFF0-4DC6-89A9-400DFF1891BD}"/>
              </a:ext>
            </a:extLst>
          </p:cNvPr>
          <p:cNvPicPr>
            <a:picLocks noChangeAspect="1"/>
          </p:cNvPicPr>
          <p:nvPr/>
        </p:nvPicPr>
        <p:blipFill>
          <a:blip r:embed="rId3">
            <a:alphaModFix/>
          </a:blip>
          <a:stretch>
            <a:fillRect/>
          </a:stretch>
        </p:blipFill>
        <p:spPr>
          <a:xfrm>
            <a:off x="6190128" y="4356907"/>
            <a:ext cx="2496671" cy="2421771"/>
          </a:xfrm>
          <a:prstGeom prst="rect">
            <a:avLst/>
          </a:prstGeom>
        </p:spPr>
      </p:pic>
    </p:spTree>
    <p:extLst>
      <p:ext uri="{BB962C8B-B14F-4D97-AF65-F5344CB8AC3E}">
        <p14:creationId xmlns:p14="http://schemas.microsoft.com/office/powerpoint/2010/main" val="18316477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71BE5-8501-41B1-B900-336881889A1B}"/>
              </a:ext>
            </a:extLst>
          </p:cNvPr>
          <p:cNvSpPr>
            <a:spLocks noGrp="1"/>
          </p:cNvSpPr>
          <p:nvPr>
            <p:ph type="title"/>
          </p:nvPr>
        </p:nvSpPr>
        <p:spPr/>
        <p:txBody>
          <a:bodyPr/>
          <a:lstStyle/>
          <a:p>
            <a:r>
              <a:rPr lang="en-US" dirty="0"/>
              <a:t>R&amp;D Committee Responsibilities when Reviewing and Approving Research</a:t>
            </a:r>
          </a:p>
        </p:txBody>
      </p:sp>
      <p:sp>
        <p:nvSpPr>
          <p:cNvPr id="3" name="Content Placeholder 2">
            <a:extLst>
              <a:ext uri="{FF2B5EF4-FFF2-40B4-BE49-F238E27FC236}">
                <a16:creationId xmlns:a16="http://schemas.microsoft.com/office/drawing/2014/main" id="{8842EE39-EAB1-40F5-A813-AE921E853B51}"/>
              </a:ext>
            </a:extLst>
          </p:cNvPr>
          <p:cNvSpPr>
            <a:spLocks noGrp="1"/>
          </p:cNvSpPr>
          <p:nvPr>
            <p:ph idx="1"/>
          </p:nvPr>
        </p:nvSpPr>
        <p:spPr/>
        <p:txBody>
          <a:bodyPr/>
          <a:lstStyle/>
          <a:p>
            <a:endParaRPr lang="en-US" sz="2000" dirty="0"/>
          </a:p>
          <a:p>
            <a:pPr marL="0" indent="0">
              <a:buNone/>
            </a:pPr>
            <a:endParaRPr lang="en-US" sz="2000" dirty="0"/>
          </a:p>
        </p:txBody>
      </p:sp>
      <p:graphicFrame>
        <p:nvGraphicFramePr>
          <p:cNvPr id="4" name="Table 4">
            <a:extLst>
              <a:ext uri="{FF2B5EF4-FFF2-40B4-BE49-F238E27FC236}">
                <a16:creationId xmlns:a16="http://schemas.microsoft.com/office/drawing/2014/main" id="{3F13C0CD-E46C-49B8-BD97-E07E2E6C7919}"/>
              </a:ext>
            </a:extLst>
          </p:cNvPr>
          <p:cNvGraphicFramePr>
            <a:graphicFrameLocks/>
          </p:cNvGraphicFramePr>
          <p:nvPr>
            <p:extLst>
              <p:ext uri="{D42A27DB-BD31-4B8C-83A1-F6EECF244321}">
                <p14:modId xmlns:p14="http://schemas.microsoft.com/office/powerpoint/2010/main" val="1756479279"/>
              </p:ext>
            </p:extLst>
          </p:nvPr>
        </p:nvGraphicFramePr>
        <p:xfrm>
          <a:off x="264459" y="1922203"/>
          <a:ext cx="8458200" cy="4638040"/>
        </p:xfrm>
        <a:graphic>
          <a:graphicData uri="http://schemas.openxmlformats.org/drawingml/2006/table">
            <a:tbl>
              <a:tblPr firstRow="1" bandRow="1">
                <a:tableStyleId>{5C22544A-7EE6-4342-B048-85BDC9FD1C3A}</a:tableStyleId>
              </a:tblPr>
              <a:tblGrid>
                <a:gridCol w="4419600">
                  <a:extLst>
                    <a:ext uri="{9D8B030D-6E8A-4147-A177-3AD203B41FA5}">
                      <a16:colId xmlns:a16="http://schemas.microsoft.com/office/drawing/2014/main" val="1879545436"/>
                    </a:ext>
                  </a:extLst>
                </a:gridCol>
                <a:gridCol w="4038600">
                  <a:extLst>
                    <a:ext uri="{9D8B030D-6E8A-4147-A177-3AD203B41FA5}">
                      <a16:colId xmlns:a16="http://schemas.microsoft.com/office/drawing/2014/main" val="1631088924"/>
                    </a:ext>
                  </a:extLst>
                </a:gridCol>
              </a:tblGrid>
              <a:tr h="370840">
                <a:tc gridSpan="2">
                  <a:txBody>
                    <a:bodyPr/>
                    <a:lstStyle/>
                    <a:p>
                      <a:r>
                        <a:rPr lang="en-US"/>
                        <a:t>Reviews by the R&amp;D Committee and its subcommittees must ensure the following:  </a:t>
                      </a:r>
                      <a:endParaRPr lang="en-US" dirty="0"/>
                    </a:p>
                  </a:txBody>
                  <a:tcPr/>
                </a:tc>
                <a:tc hMerge="1">
                  <a:txBody>
                    <a:bodyPr/>
                    <a:lstStyle/>
                    <a:p>
                      <a:endParaRPr lang="en-US" dirty="0"/>
                    </a:p>
                  </a:txBody>
                  <a:tcPr/>
                </a:tc>
                <a:extLst>
                  <a:ext uri="{0D108BD9-81ED-4DB2-BD59-A6C34878D82A}">
                    <a16:rowId xmlns:a16="http://schemas.microsoft.com/office/drawing/2014/main" val="925917026"/>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(1) Relevance of the research to VA’s mission and the care of Veterans.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(d) Security of VA Data and VA sensitive information and storage of data and specimens in accordance with all applicable requirements. </a:t>
                      </a:r>
                    </a:p>
                  </a:txBody>
                  <a:tcPr/>
                </a:tc>
                <a:extLst>
                  <a:ext uri="{0D108BD9-81ED-4DB2-BD59-A6C34878D82A}">
                    <a16:rowId xmlns:a16="http://schemas.microsoft.com/office/drawing/2014/main" val="3881735880"/>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(a) Protection of human subjects (including privacy and confidentiality), and the implementation of adequate safety measures for research subjects and personnel.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e) Scientific merit of the research proposal.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600" dirty="0"/>
                    </a:p>
                  </a:txBody>
                  <a:tcPr/>
                </a:tc>
                <a:extLst>
                  <a:ext uri="{0D108BD9-81ED-4DB2-BD59-A6C34878D82A}">
                    <a16:rowId xmlns:a16="http://schemas.microsoft.com/office/drawing/2014/main" val="1473721708"/>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(b) Welfare of and appropriate use and care of animals in research.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6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(f) Availability of required resources, investigator’s time, and appropriate location where the research will be conducted. </a:t>
                      </a:r>
                    </a:p>
                  </a:txBody>
                  <a:tcPr/>
                </a:tc>
                <a:extLst>
                  <a:ext uri="{0D108BD9-81ED-4DB2-BD59-A6C34878D82A}">
                    <a16:rowId xmlns:a16="http://schemas.microsoft.com/office/drawing/2014/main" val="3615729483"/>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(c) Security of research laboratories. This includes laboratories utilizing or storing hazardous agents, for example, select agents and toxins, or other hazardous agents, and the security of all BSL-3 research laboratories.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solidFill>
                            <a:srgbClr val="FF0000"/>
                          </a:solidFill>
                        </a:rPr>
                        <a:t>(g) </a:t>
                      </a:r>
                      <a:r>
                        <a:rPr lang="en-US" sz="1600" b="1" dirty="0">
                          <a:solidFill>
                            <a:srgbClr val="FF0000"/>
                          </a:solidFill>
                        </a:rPr>
                        <a:t>Availability of qualified research team members, including investigators, who can conduct the approved research, and prove successful completion of all relevant research-related training requirements. </a:t>
                      </a:r>
                    </a:p>
                  </a:txBody>
                  <a:tcPr/>
                </a:tc>
                <a:extLst>
                  <a:ext uri="{0D108BD9-81ED-4DB2-BD59-A6C34878D82A}">
                    <a16:rowId xmlns:a16="http://schemas.microsoft.com/office/drawing/2014/main" val="2127965311"/>
                  </a:ext>
                </a:extLst>
              </a:tr>
            </a:tbl>
          </a:graphicData>
        </a:graphic>
      </p:graphicFrame>
      <p:sp>
        <p:nvSpPr>
          <p:cNvPr id="6" name="Rectangle 5">
            <a:extLst>
              <a:ext uri="{FF2B5EF4-FFF2-40B4-BE49-F238E27FC236}">
                <a16:creationId xmlns:a16="http://schemas.microsoft.com/office/drawing/2014/main" id="{522A0E3B-CE69-4A9A-9C1F-604D60A6FDA0}"/>
              </a:ext>
            </a:extLst>
          </p:cNvPr>
          <p:cNvSpPr/>
          <p:nvPr/>
        </p:nvSpPr>
        <p:spPr>
          <a:xfrm>
            <a:off x="4953000" y="6560243"/>
            <a:ext cx="2170531" cy="276999"/>
          </a:xfrm>
          <a:prstGeom prst="rect">
            <a:avLst/>
          </a:prstGeom>
        </p:spPr>
        <p:txBody>
          <a:bodyPr wrap="none">
            <a:spAutoFit/>
          </a:bodyPr>
          <a:lstStyle/>
          <a:p>
            <a:r>
              <a:rPr lang="en-US" sz="1200" dirty="0"/>
              <a:t>VHA Directive 1200.01 para 12a</a:t>
            </a:r>
          </a:p>
        </p:txBody>
      </p:sp>
    </p:spTree>
    <p:extLst>
      <p:ext uri="{BB962C8B-B14F-4D97-AF65-F5344CB8AC3E}">
        <p14:creationId xmlns:p14="http://schemas.microsoft.com/office/powerpoint/2010/main" val="11301702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E007C-08E1-4C03-8CD7-970A7FB0A857}"/>
              </a:ext>
            </a:extLst>
          </p:cNvPr>
          <p:cNvSpPr>
            <a:spLocks noGrp="1"/>
          </p:cNvSpPr>
          <p:nvPr>
            <p:ph type="title"/>
          </p:nvPr>
        </p:nvSpPr>
        <p:spPr/>
        <p:txBody>
          <a:bodyPr/>
          <a:lstStyle/>
          <a:p>
            <a:r>
              <a:rPr lang="en-US" sz="2400" dirty="0"/>
              <a:t>For Research Under the Sole Oversight of the R&amp;D Committee, is the R&amp;DC Required to Approve Changes to Study Team Members Who are Not Investigators?</a:t>
            </a:r>
          </a:p>
        </p:txBody>
      </p:sp>
      <p:sp>
        <p:nvSpPr>
          <p:cNvPr id="3" name="Content Placeholder 2">
            <a:extLst>
              <a:ext uri="{FF2B5EF4-FFF2-40B4-BE49-F238E27FC236}">
                <a16:creationId xmlns:a16="http://schemas.microsoft.com/office/drawing/2014/main" id="{386D32AB-70F8-429D-81C2-7A14CFEA0B9B}"/>
              </a:ext>
            </a:extLst>
          </p:cNvPr>
          <p:cNvSpPr>
            <a:spLocks noGrp="1"/>
          </p:cNvSpPr>
          <p:nvPr>
            <p:ph idx="1"/>
          </p:nvPr>
        </p:nvSpPr>
        <p:spPr>
          <a:xfrm>
            <a:off x="457200" y="1935651"/>
            <a:ext cx="8305800" cy="4084150"/>
          </a:xfrm>
        </p:spPr>
        <p:txBody>
          <a:bodyPr/>
          <a:lstStyle/>
          <a:p>
            <a:pPr marL="0" indent="0">
              <a:buNone/>
            </a:pPr>
            <a:r>
              <a:rPr lang="en-US" sz="2000" dirty="0"/>
              <a:t>Yes, if the names of the study team members are named in the protocol, information sheet received by VA subjects or advertisement materials. Changes in study team members who are not investigators on committee applications are not required by ORD policy to be approved by the R&amp;D Committee prior to that individual being permitted to work on the study. Changes in personnel are required to be reported to the R&amp;D Committee annually as part of the R&amp;D Committee’s continuing review requirements (VHA Directive 1200.01, Paragraph 9.d.(2)(a)(3)).  R&amp;D Committee SOPs must specify when such changes in study team members are to be submitted and how they are reviewed.</a:t>
            </a:r>
            <a:r>
              <a:rPr lang="en-US" sz="2000" b="1" dirty="0"/>
              <a:t> </a:t>
            </a:r>
            <a:endParaRPr lang="en-US" sz="2000" dirty="0"/>
          </a:p>
          <a:p>
            <a:pPr marL="0" indent="0">
              <a:buNone/>
            </a:pPr>
            <a:endParaRPr lang="en-US" sz="2000" dirty="0"/>
          </a:p>
        </p:txBody>
      </p:sp>
      <p:pic>
        <p:nvPicPr>
          <p:cNvPr id="5" name="Picture 4">
            <a:extLst>
              <a:ext uri="{FF2B5EF4-FFF2-40B4-BE49-F238E27FC236}">
                <a16:creationId xmlns:a16="http://schemas.microsoft.com/office/drawing/2014/main" id="{B8A84C93-5EE5-49AA-951C-790895FCFFFD}"/>
              </a:ext>
            </a:extLst>
          </p:cNvPr>
          <p:cNvPicPr>
            <a:picLocks noChangeAspect="1"/>
          </p:cNvPicPr>
          <p:nvPr/>
        </p:nvPicPr>
        <p:blipFill>
          <a:blip r:embed="rId3"/>
          <a:stretch>
            <a:fillRect/>
          </a:stretch>
        </p:blipFill>
        <p:spPr>
          <a:xfrm>
            <a:off x="6858000" y="5029200"/>
            <a:ext cx="1669118" cy="1732196"/>
          </a:xfrm>
          <a:prstGeom prst="rect">
            <a:avLst/>
          </a:prstGeom>
        </p:spPr>
      </p:pic>
    </p:spTree>
    <p:extLst>
      <p:ext uri="{BB962C8B-B14F-4D97-AF65-F5344CB8AC3E}">
        <p14:creationId xmlns:p14="http://schemas.microsoft.com/office/powerpoint/2010/main" val="27111636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E007C-08E1-4C03-8CD7-970A7FB0A857}"/>
              </a:ext>
            </a:extLst>
          </p:cNvPr>
          <p:cNvSpPr>
            <a:spLocks noGrp="1"/>
          </p:cNvSpPr>
          <p:nvPr>
            <p:ph type="title"/>
          </p:nvPr>
        </p:nvSpPr>
        <p:spPr>
          <a:xfrm>
            <a:off x="457200" y="274638"/>
            <a:ext cx="8610600" cy="1325561"/>
          </a:xfrm>
        </p:spPr>
        <p:txBody>
          <a:bodyPr/>
          <a:lstStyle/>
          <a:p>
            <a:r>
              <a:rPr lang="en-US" sz="2400" dirty="0"/>
              <a:t>For Research Under the Sole Oversight of the R&amp;D Committee, is the R&amp;DC Required to Approve Changes to Study Team Members Who are Not Investigators (continued)?</a:t>
            </a:r>
          </a:p>
        </p:txBody>
      </p:sp>
      <p:sp>
        <p:nvSpPr>
          <p:cNvPr id="3" name="Content Placeholder 2">
            <a:extLst>
              <a:ext uri="{FF2B5EF4-FFF2-40B4-BE49-F238E27FC236}">
                <a16:creationId xmlns:a16="http://schemas.microsoft.com/office/drawing/2014/main" id="{386D32AB-70F8-429D-81C2-7A14CFEA0B9B}"/>
              </a:ext>
            </a:extLst>
          </p:cNvPr>
          <p:cNvSpPr>
            <a:spLocks noGrp="1"/>
          </p:cNvSpPr>
          <p:nvPr>
            <p:ph idx="1"/>
          </p:nvPr>
        </p:nvSpPr>
        <p:spPr>
          <a:xfrm>
            <a:off x="457200" y="1935651"/>
            <a:ext cx="8382000" cy="4007949"/>
          </a:xfrm>
        </p:spPr>
        <p:txBody>
          <a:bodyPr/>
          <a:lstStyle/>
          <a:p>
            <a:pPr marL="0" indent="0">
              <a:buNone/>
            </a:pPr>
            <a:r>
              <a:rPr lang="en-US" sz="1800" dirty="0"/>
              <a:t>However, any study team member cannot be a VA study member unless they have the required appointment, qualifications, and training.  For example, a VA Investigator cannot add a study team member as a member of the VA research team who does not have a VA appointment.  VHA Directive 1200.02, Paragraph 14.a.(7) requires the VA Principal Investigator to ensure that all research staff are qualified (including but not limited to appropriate training, education, expertise, and credentials) to perform procedures assigned to them during the course of the research.  Written procedures must be in place to ensure that all research personnel hold an official VA appointment from HRMS (as a compensated, full-time or part time employee, a WOC, or under an IPA) prior to conducting or being involved in any way in VA research activities, and that the individuals maintain their appointment while conducting or being involved in any way in any VA research activities.</a:t>
            </a:r>
            <a:endParaRPr lang="en-US" sz="1800" b="1" dirty="0"/>
          </a:p>
          <a:p>
            <a:pPr marL="57150" indent="0">
              <a:buNone/>
            </a:pPr>
            <a:endParaRPr lang="en-US" sz="2400" dirty="0"/>
          </a:p>
          <a:p>
            <a:pPr marL="57150" indent="0">
              <a:buNone/>
            </a:pPr>
            <a:r>
              <a:rPr lang="en-US" sz="1800" dirty="0"/>
              <a:t>VHA Directive 1200.01, Research and Development Committee:  FAQ #25 </a:t>
            </a:r>
          </a:p>
          <a:p>
            <a:endParaRPr lang="en-US" sz="2400" dirty="0"/>
          </a:p>
        </p:txBody>
      </p:sp>
    </p:spTree>
    <p:extLst>
      <p:ext uri="{BB962C8B-B14F-4D97-AF65-F5344CB8AC3E}">
        <p14:creationId xmlns:p14="http://schemas.microsoft.com/office/powerpoint/2010/main" val="6904781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C113E-B364-4CC2-86BA-762D0B1A7F94}"/>
              </a:ext>
            </a:extLst>
          </p:cNvPr>
          <p:cNvSpPr>
            <a:spLocks noGrp="1"/>
          </p:cNvSpPr>
          <p:nvPr>
            <p:ph type="title"/>
          </p:nvPr>
        </p:nvSpPr>
        <p:spPr/>
        <p:txBody>
          <a:bodyPr/>
          <a:lstStyle/>
          <a:p>
            <a:br>
              <a:rPr lang="en-US" sz="3000" dirty="0"/>
            </a:br>
            <a:r>
              <a:rPr lang="en-US" sz="3000" dirty="0"/>
              <a:t>R&amp;D Committee vs. Administrative Review of Changes to Approved Research</a:t>
            </a:r>
          </a:p>
        </p:txBody>
      </p:sp>
      <p:sp>
        <p:nvSpPr>
          <p:cNvPr id="3" name="Content Placeholder 2">
            <a:extLst>
              <a:ext uri="{FF2B5EF4-FFF2-40B4-BE49-F238E27FC236}">
                <a16:creationId xmlns:a16="http://schemas.microsoft.com/office/drawing/2014/main" id="{FEFDD7FA-44D1-4082-83F7-6A39BA1D7870}"/>
              </a:ext>
            </a:extLst>
          </p:cNvPr>
          <p:cNvSpPr>
            <a:spLocks noGrp="1"/>
          </p:cNvSpPr>
          <p:nvPr>
            <p:ph idx="1"/>
          </p:nvPr>
        </p:nvSpPr>
        <p:spPr>
          <a:xfrm>
            <a:off x="457200" y="1935650"/>
            <a:ext cx="8534400" cy="4190513"/>
          </a:xfrm>
        </p:spPr>
        <p:txBody>
          <a:bodyPr/>
          <a:lstStyle/>
          <a:p>
            <a:pPr marL="0" indent="0">
              <a:buNone/>
            </a:pPr>
            <a:r>
              <a:rPr lang="en-US" sz="1800" dirty="0"/>
              <a:t>Local SOPs should describe changes that require R&amp;D Committee approval vs. changes that can be reviewed administratively</a:t>
            </a:r>
          </a:p>
          <a:p>
            <a:r>
              <a:rPr lang="en-US" sz="1800" dirty="0"/>
              <a:t>Examples of changes that require approval by the R&amp;D Committee:</a:t>
            </a:r>
          </a:p>
          <a:p>
            <a:pPr lvl="1"/>
            <a:r>
              <a:rPr lang="en-US" sz="1600" dirty="0"/>
              <a:t>Changes to the protocol and research plan</a:t>
            </a:r>
          </a:p>
          <a:p>
            <a:pPr lvl="1"/>
            <a:r>
              <a:rPr lang="en-US" sz="1600" dirty="0"/>
              <a:t>Changes to recruitment materials</a:t>
            </a:r>
          </a:p>
          <a:p>
            <a:pPr lvl="1"/>
            <a:r>
              <a:rPr lang="en-US" sz="1600" dirty="0"/>
              <a:t>Changes to questionnaires/instruments/surveys/interviews</a:t>
            </a:r>
          </a:p>
          <a:p>
            <a:pPr lvl="1"/>
            <a:r>
              <a:rPr lang="en-US" sz="1600" dirty="0"/>
              <a:t>Changes to investigators and study team members named in approved documents</a:t>
            </a:r>
          </a:p>
          <a:p>
            <a:pPr lvl="1"/>
            <a:r>
              <a:rPr lang="en-US" sz="1600" dirty="0"/>
              <a:t>Changes involving data sources, data systems; waivers of HIPAA authorization</a:t>
            </a:r>
          </a:p>
          <a:p>
            <a:r>
              <a:rPr lang="en-US" sz="1800" dirty="0"/>
              <a:t>Examples of changes that can be reviewed administratively</a:t>
            </a:r>
          </a:p>
          <a:p>
            <a:pPr lvl="1"/>
            <a:r>
              <a:rPr lang="en-US" sz="1600" dirty="0"/>
              <a:t>Administrative changes – mailing address; telephone numbers, etc.</a:t>
            </a:r>
          </a:p>
          <a:p>
            <a:pPr lvl="1"/>
            <a:r>
              <a:rPr lang="en-US" sz="1600" dirty="0"/>
              <a:t>Changes to study team members that are not investigators and/or not named in the protocol or information sheet</a:t>
            </a:r>
          </a:p>
        </p:txBody>
      </p:sp>
    </p:spTree>
    <p:extLst>
      <p:ext uri="{BB962C8B-B14F-4D97-AF65-F5344CB8AC3E}">
        <p14:creationId xmlns:p14="http://schemas.microsoft.com/office/powerpoint/2010/main" val="23348119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E01F7-D84B-4295-9BEF-2134284D6578}"/>
              </a:ext>
            </a:extLst>
          </p:cNvPr>
          <p:cNvSpPr>
            <a:spLocks noGrp="1"/>
          </p:cNvSpPr>
          <p:nvPr>
            <p:ph type="title"/>
          </p:nvPr>
        </p:nvSpPr>
        <p:spPr/>
        <p:txBody>
          <a:bodyPr/>
          <a:lstStyle/>
          <a:p>
            <a:r>
              <a:rPr lang="en-US" dirty="0"/>
              <a:t>R&amp;D Committee Sample Tools:  Amendments </a:t>
            </a:r>
            <a:endParaRPr lang="en-US" dirty="0">
              <a:highlight>
                <a:srgbClr val="FFFF00"/>
              </a:highlight>
            </a:endParaRPr>
          </a:p>
        </p:txBody>
      </p:sp>
      <p:sp>
        <p:nvSpPr>
          <p:cNvPr id="3" name="Content Placeholder 2">
            <a:extLst>
              <a:ext uri="{FF2B5EF4-FFF2-40B4-BE49-F238E27FC236}">
                <a16:creationId xmlns:a16="http://schemas.microsoft.com/office/drawing/2014/main" id="{3924BBB8-65C8-44F6-A314-5D6962535CE7}"/>
              </a:ext>
            </a:extLst>
          </p:cNvPr>
          <p:cNvSpPr>
            <a:spLocks noGrp="1"/>
          </p:cNvSpPr>
          <p:nvPr>
            <p:ph idx="1"/>
          </p:nvPr>
        </p:nvSpPr>
        <p:spPr/>
        <p:txBody>
          <a:bodyPr/>
          <a:lstStyle/>
          <a:p>
            <a:r>
              <a:rPr lang="en-US" dirty="0">
                <a:hlinkClick r:id="rId3" action="ppaction://hlinkfile"/>
              </a:rPr>
              <a:t>R&amp;D Committee Amendment Application</a:t>
            </a:r>
            <a:endParaRPr lang="en-US" dirty="0"/>
          </a:p>
          <a:p>
            <a:r>
              <a:rPr lang="en-US" dirty="0">
                <a:hlinkClick r:id="rId4" action="ppaction://hlinkfile"/>
              </a:rPr>
              <a:t>Non-Veteran Application </a:t>
            </a:r>
            <a:endParaRPr lang="en-US" dirty="0"/>
          </a:p>
          <a:p>
            <a:r>
              <a:rPr lang="en-US" dirty="0">
                <a:hlinkClick r:id="rId5" action="ppaction://hlinkfile"/>
              </a:rPr>
              <a:t>R&amp;D Committee Amendment Reviewer Form</a:t>
            </a:r>
            <a:endParaRPr lang="en-US" dirty="0"/>
          </a:p>
        </p:txBody>
      </p:sp>
      <p:pic>
        <p:nvPicPr>
          <p:cNvPr id="11" name="Picture 10" descr="A picture containing toy, drawing&#10;&#10;Description automatically generated">
            <a:extLst>
              <a:ext uri="{FF2B5EF4-FFF2-40B4-BE49-F238E27FC236}">
                <a16:creationId xmlns:a16="http://schemas.microsoft.com/office/drawing/2014/main" id="{6F1AE505-AEE4-4C88-89E0-69C91326A43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43600" y="3869076"/>
            <a:ext cx="2514286" cy="2714286"/>
          </a:xfrm>
          <a:prstGeom prst="rect">
            <a:avLst/>
          </a:prstGeom>
        </p:spPr>
      </p:pic>
    </p:spTree>
    <p:extLst>
      <p:ext uri="{BB962C8B-B14F-4D97-AF65-F5344CB8AC3E}">
        <p14:creationId xmlns:p14="http://schemas.microsoft.com/office/powerpoint/2010/main" val="39884295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55A6C-D7E6-44E5-AAAD-B51024ADBC4F}"/>
              </a:ext>
            </a:extLst>
          </p:cNvPr>
          <p:cNvSpPr>
            <a:spLocks noGrp="1"/>
          </p:cNvSpPr>
          <p:nvPr>
            <p:ph type="title"/>
          </p:nvPr>
        </p:nvSpPr>
        <p:spPr/>
        <p:txBody>
          <a:bodyPr/>
          <a:lstStyle/>
          <a:p>
            <a:endParaRPr lang="en-US"/>
          </a:p>
        </p:txBody>
      </p:sp>
      <p:pic>
        <p:nvPicPr>
          <p:cNvPr id="5" name="Content Placeholder 4" descr="A clock hanging on the wall&#10;&#10;Description automatically generated">
            <a:extLst>
              <a:ext uri="{FF2B5EF4-FFF2-40B4-BE49-F238E27FC236}">
                <a16:creationId xmlns:a16="http://schemas.microsoft.com/office/drawing/2014/main" id="{D576B6C9-529E-4780-9150-DC21A38CBC6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6858000"/>
          </a:xfrm>
        </p:spPr>
      </p:pic>
      <p:sp>
        <p:nvSpPr>
          <p:cNvPr id="6" name="Title 1">
            <a:extLst>
              <a:ext uri="{FF2B5EF4-FFF2-40B4-BE49-F238E27FC236}">
                <a16:creationId xmlns:a16="http://schemas.microsoft.com/office/drawing/2014/main" id="{7E3219D6-2724-40DB-ADE3-6D6C111DCA63}"/>
              </a:ext>
            </a:extLst>
          </p:cNvPr>
          <p:cNvSpPr txBox="1">
            <a:spLocks/>
          </p:cNvSpPr>
          <p:nvPr/>
        </p:nvSpPr>
        <p:spPr bwMode="auto">
          <a:xfrm>
            <a:off x="0" y="3124200"/>
            <a:ext cx="8236160" cy="12906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a:bodyPr>
          <a:lstStyle>
            <a:lvl1pPr algn="l" defTabSz="457200" rtl="0" eaLnBrk="0" fontAlgn="base" hangingPunct="0">
              <a:spcBef>
                <a:spcPct val="0"/>
              </a:spcBef>
              <a:spcAft>
                <a:spcPct val="0"/>
              </a:spcAft>
              <a:defRPr sz="3400" kern="1200">
                <a:solidFill>
                  <a:schemeClr val="bg1"/>
                </a:solidFill>
                <a:latin typeface="Tahoma" pitchFamily="34" charset="0"/>
                <a:ea typeface="ＭＳ Ｐゴシック" charset="0"/>
                <a:cs typeface="Tahoma" pitchFamily="34" charset="0"/>
              </a:defRPr>
            </a:lvl1pPr>
            <a:lvl2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2pPr>
            <a:lvl3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3pPr>
            <a:lvl4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4pPr>
            <a:lvl5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5pPr>
            <a:lvl6pPr marL="457200" algn="l" defTabSz="457200" rtl="0" fontAlgn="base">
              <a:spcBef>
                <a:spcPct val="0"/>
              </a:spcBef>
              <a:spcAft>
                <a:spcPct val="0"/>
              </a:spcAft>
              <a:defRPr sz="2400">
                <a:solidFill>
                  <a:schemeClr val="bg1"/>
                </a:solidFill>
                <a:latin typeface="Georgia" charset="0"/>
                <a:ea typeface="ＭＳ Ｐゴシック" charset="0"/>
                <a:cs typeface="Georgia" charset="0"/>
              </a:defRPr>
            </a:lvl6pPr>
            <a:lvl7pPr marL="914400" algn="l" defTabSz="457200" rtl="0" fontAlgn="base">
              <a:spcBef>
                <a:spcPct val="0"/>
              </a:spcBef>
              <a:spcAft>
                <a:spcPct val="0"/>
              </a:spcAft>
              <a:defRPr sz="2400">
                <a:solidFill>
                  <a:schemeClr val="bg1"/>
                </a:solidFill>
                <a:latin typeface="Georgia" charset="0"/>
                <a:ea typeface="ＭＳ Ｐゴシック" charset="0"/>
                <a:cs typeface="Georgia" charset="0"/>
              </a:defRPr>
            </a:lvl7pPr>
            <a:lvl8pPr marL="1371600" algn="l" defTabSz="457200" rtl="0" fontAlgn="base">
              <a:spcBef>
                <a:spcPct val="0"/>
              </a:spcBef>
              <a:spcAft>
                <a:spcPct val="0"/>
              </a:spcAft>
              <a:defRPr sz="2400">
                <a:solidFill>
                  <a:schemeClr val="bg1"/>
                </a:solidFill>
                <a:latin typeface="Georgia" charset="0"/>
                <a:ea typeface="ＭＳ Ｐゴシック" charset="0"/>
                <a:cs typeface="Georgia" charset="0"/>
              </a:defRPr>
            </a:lvl8pPr>
            <a:lvl9pPr marL="1828800" algn="l" defTabSz="457200" rtl="0" fontAlgn="base">
              <a:spcBef>
                <a:spcPct val="0"/>
              </a:spcBef>
              <a:spcAft>
                <a:spcPct val="0"/>
              </a:spcAft>
              <a:defRPr sz="2400">
                <a:solidFill>
                  <a:schemeClr val="bg1"/>
                </a:solidFill>
                <a:latin typeface="Georgia" charset="0"/>
                <a:ea typeface="ＭＳ Ｐゴシック" charset="0"/>
                <a:cs typeface="Georgia" charset="0"/>
              </a:defRPr>
            </a:lvl9pPr>
          </a:lstStyle>
          <a:p>
            <a:pPr marL="4763" indent="-4763" algn="ctr">
              <a:spcBef>
                <a:spcPct val="20000"/>
              </a:spcBef>
              <a:defRPr/>
            </a:pPr>
            <a:r>
              <a:rPr lang="en-US" b="1" spc="100" dirty="0">
                <a:solidFill>
                  <a:schemeClr val="tx1"/>
                </a:solidFill>
              </a:rPr>
              <a:t>Continuing Review</a:t>
            </a:r>
          </a:p>
          <a:p>
            <a:pPr marL="4763" indent="-4763" algn="ctr">
              <a:spcBef>
                <a:spcPct val="20000"/>
              </a:spcBef>
              <a:defRPr/>
            </a:pPr>
            <a:endParaRPr lang="en-US" sz="3100" b="1" spc="100" dirty="0">
              <a:solidFill>
                <a:schemeClr val="tx1"/>
              </a:solidFill>
            </a:endParaRPr>
          </a:p>
        </p:txBody>
      </p:sp>
    </p:spTree>
    <p:extLst>
      <p:ext uri="{BB962C8B-B14F-4D97-AF65-F5344CB8AC3E}">
        <p14:creationId xmlns:p14="http://schemas.microsoft.com/office/powerpoint/2010/main" val="38968407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B387F-ECCD-4143-A551-9FFF963A4493}"/>
              </a:ext>
            </a:extLst>
          </p:cNvPr>
          <p:cNvSpPr>
            <a:spLocks noGrp="1"/>
          </p:cNvSpPr>
          <p:nvPr>
            <p:ph type="title"/>
          </p:nvPr>
        </p:nvSpPr>
        <p:spPr/>
        <p:txBody>
          <a:bodyPr/>
          <a:lstStyle/>
          <a:p>
            <a:r>
              <a:rPr lang="en-US" sz="3000" dirty="0"/>
              <a:t>Research under the Sole Oversight of the R&amp;D Committee:  Continuing Review</a:t>
            </a:r>
          </a:p>
        </p:txBody>
      </p:sp>
      <p:sp>
        <p:nvSpPr>
          <p:cNvPr id="3" name="Content Placeholder 2">
            <a:extLst>
              <a:ext uri="{FF2B5EF4-FFF2-40B4-BE49-F238E27FC236}">
                <a16:creationId xmlns:a16="http://schemas.microsoft.com/office/drawing/2014/main" id="{306DDF7B-4C38-4261-9BC7-031625DBFA96}"/>
              </a:ext>
            </a:extLst>
          </p:cNvPr>
          <p:cNvSpPr>
            <a:spLocks noGrp="1"/>
          </p:cNvSpPr>
          <p:nvPr>
            <p:ph idx="1"/>
          </p:nvPr>
        </p:nvSpPr>
        <p:spPr>
          <a:xfrm>
            <a:off x="457200" y="1935650"/>
            <a:ext cx="8458200" cy="4190513"/>
          </a:xfrm>
        </p:spPr>
        <p:txBody>
          <a:bodyPr/>
          <a:lstStyle/>
          <a:p>
            <a:r>
              <a:rPr lang="en-US" sz="2000" dirty="0"/>
              <a:t>Investigators are responsible for preparing and submitting information, at least annually or as otherwise required, on all research projects to the appropriate R&amp;D Committee subcommittee or the R&amp;D Committee for continuing review (CR) (VHA Directive 1200.01 para 5l(5)).</a:t>
            </a:r>
          </a:p>
          <a:p>
            <a:r>
              <a:rPr lang="en-US" sz="2000" dirty="0"/>
              <a:t>If the study is under the oversight of another subcommittee/external committee, the R&amp;D Committee is not responsible for continuing review of the study, even if continuing review is not required by that subcommittee/external committee. </a:t>
            </a:r>
          </a:p>
          <a:p>
            <a:pPr lvl="1"/>
            <a:r>
              <a:rPr lang="en-US" sz="1800" dirty="0"/>
              <a:t>Studies under the oversight of an IRB that are subject to the 2018 Requirements/Revised Common Rule and do not require continuing review by the IRB </a:t>
            </a:r>
            <a:r>
              <a:rPr lang="en-US" sz="1800" b="1" dirty="0">
                <a:solidFill>
                  <a:srgbClr val="FF0000"/>
                </a:solidFill>
              </a:rPr>
              <a:t>do not </a:t>
            </a:r>
            <a:r>
              <a:rPr lang="en-US" sz="1800" dirty="0"/>
              <a:t>require continuing review by the R&amp;D Committee.</a:t>
            </a:r>
          </a:p>
          <a:p>
            <a:pPr lvl="1"/>
            <a:r>
              <a:rPr lang="en-US" sz="1800" dirty="0"/>
              <a:t>Exempt studies that are under the oversight of an exempt subcommittee would not require continuing review by the R&amp;D Committee. </a:t>
            </a:r>
          </a:p>
        </p:txBody>
      </p:sp>
    </p:spTree>
    <p:extLst>
      <p:ext uri="{BB962C8B-B14F-4D97-AF65-F5344CB8AC3E}">
        <p14:creationId xmlns:p14="http://schemas.microsoft.com/office/powerpoint/2010/main" val="31800965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C68DF-ABCD-41DC-AB5F-C6F50B07F555}"/>
              </a:ext>
            </a:extLst>
          </p:cNvPr>
          <p:cNvSpPr>
            <a:spLocks noGrp="1"/>
          </p:cNvSpPr>
          <p:nvPr>
            <p:ph type="title"/>
          </p:nvPr>
        </p:nvSpPr>
        <p:spPr/>
        <p:txBody>
          <a:bodyPr/>
          <a:lstStyle/>
          <a:p>
            <a:r>
              <a:rPr lang="en-US" dirty="0"/>
              <a:t>Continuing Review by the R&amp;D Committee: Required Documentation</a:t>
            </a:r>
          </a:p>
        </p:txBody>
      </p:sp>
      <p:sp>
        <p:nvSpPr>
          <p:cNvPr id="3" name="Content Placeholder 2">
            <a:extLst>
              <a:ext uri="{FF2B5EF4-FFF2-40B4-BE49-F238E27FC236}">
                <a16:creationId xmlns:a16="http://schemas.microsoft.com/office/drawing/2014/main" id="{891E05CB-A239-4D4A-9EF2-25EA6958504C}"/>
              </a:ext>
            </a:extLst>
          </p:cNvPr>
          <p:cNvSpPr>
            <a:spLocks noGrp="1"/>
          </p:cNvSpPr>
          <p:nvPr>
            <p:ph idx="1"/>
          </p:nvPr>
        </p:nvSpPr>
        <p:spPr/>
        <p:txBody>
          <a:bodyPr/>
          <a:lstStyle/>
          <a:p>
            <a:r>
              <a:rPr lang="en-US" sz="2000" dirty="0"/>
              <a:t>The following information must be received and reviewed by the R&amp;D Committee:</a:t>
            </a:r>
          </a:p>
          <a:p>
            <a:pPr lvl="1"/>
            <a:r>
              <a:rPr lang="en-US" sz="1800" dirty="0"/>
              <a:t>Scientific progress of the research. </a:t>
            </a:r>
          </a:p>
          <a:p>
            <a:pPr lvl="1"/>
            <a:r>
              <a:rPr lang="en-US" sz="1800" dirty="0"/>
              <a:t>Budget requirements changes impacting the VAMC budget. </a:t>
            </a:r>
          </a:p>
          <a:p>
            <a:pPr lvl="1"/>
            <a:r>
              <a:rPr lang="en-US" sz="1800" dirty="0"/>
              <a:t>Changes in requirements for space, personnel, equipment, and supplies impacting the VAMC. </a:t>
            </a:r>
          </a:p>
          <a:p>
            <a:pPr lvl="1"/>
            <a:r>
              <a:rPr lang="en-US" sz="1800" dirty="0"/>
              <a:t>Summary and impact of any unanticipated problems. </a:t>
            </a:r>
          </a:p>
          <a:p>
            <a:pPr lvl="1"/>
            <a:r>
              <a:rPr lang="en-US" sz="1800" dirty="0"/>
              <a:t>Any issues of serious non-compliance with applicable policies, including privacy and security that have occurred since last approval. </a:t>
            </a:r>
          </a:p>
          <a:p>
            <a:pPr marL="0" indent="0">
              <a:buNone/>
            </a:pPr>
            <a:r>
              <a:rPr lang="en-US" sz="1600" dirty="0"/>
              <a:t>         (VHA Directive 1200.01 para 9d(2)(a))</a:t>
            </a:r>
          </a:p>
          <a:p>
            <a:r>
              <a:rPr lang="en-US" sz="2000" dirty="0"/>
              <a:t>Continuing review of studies that were initially eligible for designated review can be reviewed by designated review</a:t>
            </a:r>
          </a:p>
          <a:p>
            <a:endParaRPr lang="en-US" sz="2000" dirty="0"/>
          </a:p>
          <a:p>
            <a:endParaRPr lang="en-US" sz="2000" dirty="0"/>
          </a:p>
          <a:p>
            <a:endParaRPr lang="en-US" sz="2000" dirty="0"/>
          </a:p>
          <a:p>
            <a:endParaRPr lang="en-US" sz="2000" dirty="0"/>
          </a:p>
        </p:txBody>
      </p:sp>
    </p:spTree>
    <p:extLst>
      <p:ext uri="{BB962C8B-B14F-4D97-AF65-F5344CB8AC3E}">
        <p14:creationId xmlns:p14="http://schemas.microsoft.com/office/powerpoint/2010/main" val="4824372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ool&#10;&#10;Description automatically generated">
            <a:extLst>
              <a:ext uri="{FF2B5EF4-FFF2-40B4-BE49-F238E27FC236}">
                <a16:creationId xmlns:a16="http://schemas.microsoft.com/office/drawing/2014/main" id="{0CAF1A92-0940-48E2-A7D2-9C70656789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0" y="3555380"/>
            <a:ext cx="3746788" cy="2942032"/>
          </a:xfrm>
          <a:prstGeom prst="rect">
            <a:avLst/>
          </a:prstGeom>
        </p:spPr>
      </p:pic>
      <p:sp>
        <p:nvSpPr>
          <p:cNvPr id="2" name="Title 1">
            <a:extLst>
              <a:ext uri="{FF2B5EF4-FFF2-40B4-BE49-F238E27FC236}">
                <a16:creationId xmlns:a16="http://schemas.microsoft.com/office/drawing/2014/main" id="{758E01F7-D84B-4295-9BEF-2134284D6578}"/>
              </a:ext>
            </a:extLst>
          </p:cNvPr>
          <p:cNvSpPr>
            <a:spLocks noGrp="1"/>
          </p:cNvSpPr>
          <p:nvPr>
            <p:ph type="title"/>
          </p:nvPr>
        </p:nvSpPr>
        <p:spPr/>
        <p:txBody>
          <a:bodyPr/>
          <a:lstStyle/>
          <a:p>
            <a:r>
              <a:rPr lang="en-US" dirty="0"/>
              <a:t>R&amp;D Committee Sample Tools:  Continuing Review</a:t>
            </a:r>
            <a:endParaRPr lang="en-US" dirty="0">
              <a:highlight>
                <a:srgbClr val="FFFF00"/>
              </a:highlight>
            </a:endParaRPr>
          </a:p>
        </p:txBody>
      </p:sp>
      <p:sp>
        <p:nvSpPr>
          <p:cNvPr id="3" name="Content Placeholder 2">
            <a:extLst>
              <a:ext uri="{FF2B5EF4-FFF2-40B4-BE49-F238E27FC236}">
                <a16:creationId xmlns:a16="http://schemas.microsoft.com/office/drawing/2014/main" id="{3924BBB8-65C8-44F6-A314-5D6962535CE7}"/>
              </a:ext>
            </a:extLst>
          </p:cNvPr>
          <p:cNvSpPr>
            <a:spLocks noGrp="1"/>
          </p:cNvSpPr>
          <p:nvPr>
            <p:ph idx="1"/>
          </p:nvPr>
        </p:nvSpPr>
        <p:spPr>
          <a:xfrm>
            <a:off x="457200" y="1935650"/>
            <a:ext cx="5334000" cy="4217407"/>
          </a:xfrm>
        </p:spPr>
        <p:txBody>
          <a:bodyPr/>
          <a:lstStyle/>
          <a:p>
            <a:r>
              <a:rPr lang="en-US" dirty="0">
                <a:hlinkClick r:id="rId4" action="ppaction://hlinkfile"/>
              </a:rPr>
              <a:t>R&amp;D Committee                   Continuing Review Application</a:t>
            </a:r>
            <a:endParaRPr lang="en-US" dirty="0"/>
          </a:p>
          <a:p>
            <a:r>
              <a:rPr lang="en-US" dirty="0">
                <a:hlinkClick r:id="rId5" action="ppaction://hlinkfile"/>
              </a:rPr>
              <a:t>R&amp;D Committee                 Continuing Review Checklist</a:t>
            </a:r>
            <a:endParaRPr lang="en-US" dirty="0">
              <a:highlight>
                <a:srgbClr val="FFFF00"/>
              </a:highlight>
            </a:endParaRPr>
          </a:p>
        </p:txBody>
      </p:sp>
    </p:spTree>
    <p:extLst>
      <p:ext uri="{BB962C8B-B14F-4D97-AF65-F5344CB8AC3E}">
        <p14:creationId xmlns:p14="http://schemas.microsoft.com/office/powerpoint/2010/main" val="34971765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10D377-38F2-47FA-BAE7-F2360137F696}"/>
              </a:ext>
            </a:extLst>
          </p:cNvPr>
          <p:cNvSpPr>
            <a:spLocks noGrp="1"/>
          </p:cNvSpPr>
          <p:nvPr>
            <p:ph idx="1"/>
          </p:nvPr>
        </p:nvSpPr>
        <p:spPr/>
        <p:txBody>
          <a:bodyPr/>
          <a:lstStyle/>
          <a:p>
            <a:r>
              <a:rPr lang="en-US" sz="2400" dirty="0"/>
              <a:t>At initial/final approval, the R&amp;D Committee must set the time frame for continuing review of studies under the sole oversight of the R&amp;D Committee, which may not exceed 365 days.</a:t>
            </a:r>
          </a:p>
          <a:p>
            <a:r>
              <a:rPr lang="en-US" sz="2400" dirty="0"/>
              <a:t>Thereafter, continuing review must occur annually</a:t>
            </a:r>
          </a:p>
          <a:p>
            <a:r>
              <a:rPr lang="en-US" sz="2400" dirty="0"/>
              <a:t>Local SOPs should specify how “annually” is defined and how the approval date is calculated for protocols reviewed by the convened committee vs. designated review.</a:t>
            </a:r>
          </a:p>
          <a:p>
            <a:pPr lvl="1"/>
            <a:r>
              <a:rPr lang="en-US" sz="2000" dirty="0"/>
              <a:t>For approval by designated review, the date of approval is the date of final approval by the designated reviewer once all changes have been made </a:t>
            </a:r>
            <a:r>
              <a:rPr lang="en-US" sz="1800" dirty="0"/>
              <a:t>(VHA Directive 1200.01 para 9d(1)(d)).</a:t>
            </a:r>
          </a:p>
          <a:p>
            <a:pPr marL="0" indent="0">
              <a:buNone/>
            </a:pPr>
            <a:endParaRPr lang="en-US" sz="2400" dirty="0"/>
          </a:p>
          <a:p>
            <a:endParaRPr lang="en-US" dirty="0"/>
          </a:p>
        </p:txBody>
      </p:sp>
      <p:sp>
        <p:nvSpPr>
          <p:cNvPr id="4" name="Title 1">
            <a:extLst>
              <a:ext uri="{FF2B5EF4-FFF2-40B4-BE49-F238E27FC236}">
                <a16:creationId xmlns:a16="http://schemas.microsoft.com/office/drawing/2014/main" id="{05DEBE24-C520-418E-8684-56D80335CE96}"/>
              </a:ext>
            </a:extLst>
          </p:cNvPr>
          <p:cNvSpPr>
            <a:spLocks noGrp="1"/>
          </p:cNvSpPr>
          <p:nvPr>
            <p:ph type="title"/>
          </p:nvPr>
        </p:nvSpPr>
        <p:spPr>
          <a:xfrm>
            <a:off x="457200" y="274638"/>
            <a:ext cx="8229600" cy="1290637"/>
          </a:xfrm>
        </p:spPr>
        <p:txBody>
          <a:bodyPr/>
          <a:lstStyle/>
          <a:p>
            <a:r>
              <a:rPr lang="en-US" sz="3200" dirty="0"/>
              <a:t>Continuing Review by the R&amp;D Committee:  Approval Period</a:t>
            </a:r>
          </a:p>
        </p:txBody>
      </p:sp>
    </p:spTree>
    <p:extLst>
      <p:ext uri="{BB962C8B-B14F-4D97-AF65-F5344CB8AC3E}">
        <p14:creationId xmlns:p14="http://schemas.microsoft.com/office/powerpoint/2010/main" val="823958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C8C36-1768-4A20-A331-9013E43BDBEC}"/>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46B9C8AC-0583-4ACD-B6F2-1FF8B3E05699}"/>
              </a:ext>
            </a:extLst>
          </p:cNvPr>
          <p:cNvSpPr>
            <a:spLocks noGrp="1"/>
          </p:cNvSpPr>
          <p:nvPr>
            <p:ph idx="1"/>
          </p:nvPr>
        </p:nvSpPr>
        <p:spPr/>
        <p:txBody>
          <a:bodyPr/>
          <a:lstStyle/>
          <a:p>
            <a:r>
              <a:rPr lang="en-US" sz="2400" dirty="0"/>
              <a:t>Review R&amp;D Committee oversight responsibilities for VA research</a:t>
            </a:r>
          </a:p>
          <a:p>
            <a:pPr lvl="1"/>
            <a:r>
              <a:rPr lang="en-US" sz="2000" dirty="0"/>
              <a:t>Research overseen by a subcommittee or external committee</a:t>
            </a:r>
          </a:p>
          <a:p>
            <a:pPr lvl="1"/>
            <a:r>
              <a:rPr lang="en-US" sz="2000" dirty="0"/>
              <a:t>Research under the sole oversight of the R&amp;D Committee</a:t>
            </a:r>
          </a:p>
          <a:p>
            <a:r>
              <a:rPr lang="en-US" sz="2400" dirty="0"/>
              <a:t>Discuss R&amp;D Committee review of amendments</a:t>
            </a:r>
          </a:p>
          <a:p>
            <a:r>
              <a:rPr lang="en-US" sz="2400" dirty="0"/>
              <a:t>Discuss R&amp;D Committee continuing review</a:t>
            </a:r>
          </a:p>
          <a:p>
            <a:r>
              <a:rPr lang="en-US" sz="2400" dirty="0"/>
              <a:t>Share tools for R&amp;D Committee review of amendments and continuing reviews </a:t>
            </a:r>
          </a:p>
          <a:p>
            <a:endParaRPr lang="en-US" sz="2400" dirty="0"/>
          </a:p>
        </p:txBody>
      </p:sp>
    </p:spTree>
    <p:extLst>
      <p:ext uri="{BB962C8B-B14F-4D97-AF65-F5344CB8AC3E}">
        <p14:creationId xmlns:p14="http://schemas.microsoft.com/office/powerpoint/2010/main" val="34844070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14941-770B-4CD6-BB6A-2C744DFE0A95}"/>
              </a:ext>
            </a:extLst>
          </p:cNvPr>
          <p:cNvSpPr>
            <a:spLocks noGrp="1"/>
          </p:cNvSpPr>
          <p:nvPr>
            <p:ph type="title"/>
          </p:nvPr>
        </p:nvSpPr>
        <p:spPr/>
        <p:txBody>
          <a:bodyPr/>
          <a:lstStyle/>
          <a:p>
            <a:r>
              <a:rPr lang="en-US" dirty="0"/>
              <a:t>Lapses/Expiration of R&amp;D Committee Approval</a:t>
            </a:r>
          </a:p>
        </p:txBody>
      </p:sp>
      <p:sp>
        <p:nvSpPr>
          <p:cNvPr id="3" name="Content Placeholder 2">
            <a:extLst>
              <a:ext uri="{FF2B5EF4-FFF2-40B4-BE49-F238E27FC236}">
                <a16:creationId xmlns:a16="http://schemas.microsoft.com/office/drawing/2014/main" id="{4E98EDC5-69CD-48F3-9763-662ABB881653}"/>
              </a:ext>
            </a:extLst>
          </p:cNvPr>
          <p:cNvSpPr>
            <a:spLocks noGrp="1"/>
          </p:cNvSpPr>
          <p:nvPr>
            <p:ph idx="1"/>
          </p:nvPr>
        </p:nvSpPr>
        <p:spPr>
          <a:xfrm>
            <a:off x="457199" y="1935650"/>
            <a:ext cx="8229599" cy="4190513"/>
          </a:xfrm>
        </p:spPr>
        <p:txBody>
          <a:bodyPr/>
          <a:lstStyle/>
          <a:p>
            <a:r>
              <a:rPr lang="en-US" sz="2400" dirty="0">
                <a:solidFill>
                  <a:prstClr val="black"/>
                </a:solidFill>
              </a:rPr>
              <a:t>Expiration of R&amp;D Committee approval can occur for multiple reasons.  R&amp;D Committee does not approve continuation of the study by the expiration date because:</a:t>
            </a:r>
          </a:p>
          <a:p>
            <a:pPr lvl="1"/>
            <a:r>
              <a:rPr lang="en-US" sz="2000" dirty="0">
                <a:solidFill>
                  <a:prstClr val="black"/>
                </a:solidFill>
              </a:rPr>
              <a:t>CR was not submitted in time</a:t>
            </a:r>
          </a:p>
          <a:p>
            <a:pPr lvl="1"/>
            <a:r>
              <a:rPr lang="en-US" sz="2000" dirty="0">
                <a:solidFill>
                  <a:prstClr val="black"/>
                </a:solidFill>
              </a:rPr>
              <a:t>CR was not approved in time</a:t>
            </a:r>
          </a:p>
          <a:p>
            <a:pPr lvl="1"/>
            <a:r>
              <a:rPr lang="en-US" sz="2000" dirty="0">
                <a:solidFill>
                  <a:prstClr val="black"/>
                </a:solidFill>
              </a:rPr>
              <a:t>CR was approved with modifications and modifications were not received/reviewed prior to expiration date…</a:t>
            </a:r>
          </a:p>
          <a:p>
            <a:r>
              <a:rPr lang="en-US" sz="2400" dirty="0">
                <a:solidFill>
                  <a:prstClr val="black"/>
                </a:solidFill>
              </a:rPr>
              <a:t>If approval expires, the R&amp;D Committee must notify the investigator of the expiration of approval and all study activities must stop, including any data analyses.</a:t>
            </a:r>
          </a:p>
          <a:p>
            <a:pPr marL="457200" lvl="1" indent="0">
              <a:buNone/>
            </a:pPr>
            <a:endParaRPr lang="en-US" sz="2400" dirty="0"/>
          </a:p>
        </p:txBody>
      </p:sp>
    </p:spTree>
    <p:extLst>
      <p:ext uri="{BB962C8B-B14F-4D97-AF65-F5344CB8AC3E}">
        <p14:creationId xmlns:p14="http://schemas.microsoft.com/office/powerpoint/2010/main" val="6840530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05FEA-465D-4C51-83D6-EBA3C4B6556D}"/>
              </a:ext>
            </a:extLst>
          </p:cNvPr>
          <p:cNvSpPr>
            <a:spLocks noGrp="1"/>
          </p:cNvSpPr>
          <p:nvPr>
            <p:ph type="title"/>
          </p:nvPr>
        </p:nvSpPr>
        <p:spPr>
          <a:xfrm>
            <a:off x="457200" y="274638"/>
            <a:ext cx="8382000" cy="1290637"/>
          </a:xfrm>
        </p:spPr>
        <p:txBody>
          <a:bodyPr/>
          <a:lstStyle/>
          <a:p>
            <a:r>
              <a:rPr lang="en-US" sz="3200" dirty="0"/>
              <a:t>Lapses/Expiration of R&amp;D Committee Approval (continued)</a:t>
            </a:r>
          </a:p>
        </p:txBody>
      </p:sp>
      <p:sp>
        <p:nvSpPr>
          <p:cNvPr id="3" name="Content Placeholder 2">
            <a:extLst>
              <a:ext uri="{FF2B5EF4-FFF2-40B4-BE49-F238E27FC236}">
                <a16:creationId xmlns:a16="http://schemas.microsoft.com/office/drawing/2014/main" id="{746DB37A-5DBA-4140-BC5A-F245AFC4E38B}"/>
              </a:ext>
            </a:extLst>
          </p:cNvPr>
          <p:cNvSpPr>
            <a:spLocks noGrp="1"/>
          </p:cNvSpPr>
          <p:nvPr>
            <p:ph idx="1"/>
          </p:nvPr>
        </p:nvSpPr>
        <p:spPr/>
        <p:txBody>
          <a:bodyPr/>
          <a:lstStyle/>
          <a:p>
            <a:r>
              <a:rPr lang="en-US" sz="2400" dirty="0"/>
              <a:t>Local SOPs should define procedures for dealing with lapses/expiration of approval</a:t>
            </a:r>
          </a:p>
          <a:p>
            <a:r>
              <a:rPr lang="en-US" sz="2400" dirty="0"/>
              <a:t>Typical things to include in SOPs:</a:t>
            </a:r>
          </a:p>
          <a:p>
            <a:pPr lvl="1"/>
            <a:r>
              <a:rPr lang="en-US" sz="2000" dirty="0"/>
              <a:t>When does a study lapse?</a:t>
            </a:r>
            <a:endParaRPr lang="en-US" sz="2000" dirty="0">
              <a:solidFill>
                <a:srgbClr val="FF0000"/>
              </a:solidFill>
            </a:endParaRPr>
          </a:p>
          <a:p>
            <a:pPr lvl="1"/>
            <a:r>
              <a:rPr lang="en-US" sz="2000" dirty="0"/>
              <a:t>What must the PI do if the study lapses?</a:t>
            </a:r>
          </a:p>
          <a:p>
            <a:pPr lvl="1"/>
            <a:r>
              <a:rPr lang="en-US" sz="2000" dirty="0"/>
              <a:t>What must the PI do to resume study activities?</a:t>
            </a:r>
          </a:p>
          <a:p>
            <a:pPr lvl="1"/>
            <a:r>
              <a:rPr lang="en-US" sz="2000" dirty="0"/>
              <a:t>Time frame by which certain actions must be done to avoid further actions?</a:t>
            </a:r>
          </a:p>
          <a:p>
            <a:r>
              <a:rPr lang="en-US" sz="2400" dirty="0"/>
              <a:t>Lapse in approval is not a reportable event to ORO</a:t>
            </a:r>
          </a:p>
          <a:p>
            <a:pPr lvl="1"/>
            <a:endParaRPr lang="en-US" sz="2000" dirty="0"/>
          </a:p>
        </p:txBody>
      </p:sp>
    </p:spTree>
    <p:extLst>
      <p:ext uri="{BB962C8B-B14F-4D97-AF65-F5344CB8AC3E}">
        <p14:creationId xmlns:p14="http://schemas.microsoft.com/office/powerpoint/2010/main" val="37238530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2259B-C1AD-42C8-B0B2-1CD54F2E141F}"/>
              </a:ext>
            </a:extLst>
          </p:cNvPr>
          <p:cNvSpPr>
            <a:spLocks noGrp="1"/>
          </p:cNvSpPr>
          <p:nvPr>
            <p:ph type="title"/>
          </p:nvPr>
        </p:nvSpPr>
        <p:spPr/>
        <p:txBody>
          <a:bodyPr/>
          <a:lstStyle/>
          <a:p>
            <a:r>
              <a:rPr lang="en-US" sz="2400" dirty="0"/>
              <a:t>What is Required of the R&amp;D Committee and the PI if there is a Lapse in Approval for Studies that are under the Sole Oversight of the R&amp;D Committee?</a:t>
            </a:r>
          </a:p>
        </p:txBody>
      </p:sp>
      <p:sp>
        <p:nvSpPr>
          <p:cNvPr id="3" name="Content Placeholder 2">
            <a:extLst>
              <a:ext uri="{FF2B5EF4-FFF2-40B4-BE49-F238E27FC236}">
                <a16:creationId xmlns:a16="http://schemas.microsoft.com/office/drawing/2014/main" id="{ED412581-2D60-4830-BE1A-963BC2CD62D0}"/>
              </a:ext>
            </a:extLst>
          </p:cNvPr>
          <p:cNvSpPr>
            <a:spLocks noGrp="1"/>
          </p:cNvSpPr>
          <p:nvPr>
            <p:ph idx="1"/>
          </p:nvPr>
        </p:nvSpPr>
        <p:spPr/>
        <p:txBody>
          <a:bodyPr/>
          <a:lstStyle/>
          <a:p>
            <a:pPr marL="0" indent="0">
              <a:buNone/>
            </a:pPr>
            <a:r>
              <a:rPr lang="en-US" sz="2000" dirty="0"/>
              <a:t>A lapse of R&amp;D Committee approval is an expiration of study approval.   For studies requiring R&amp;D Committee continuing review, the time frame for R&amp;D Committee approval cannot exceed 365 days (VHA Directive 1200.01, Paragraph 9.d.(1)(d)).  When a study has lapsed R&amp;D Committee approval, the study no longer has any institutional approval to be conducted by the VA Investigators.  A study cannot be conducted without approval.   </a:t>
            </a:r>
          </a:p>
          <a:p>
            <a:pPr marL="0" indent="0">
              <a:buNone/>
            </a:pPr>
            <a:endParaRPr lang="en-US" dirty="0"/>
          </a:p>
        </p:txBody>
      </p:sp>
      <p:pic>
        <p:nvPicPr>
          <p:cNvPr id="5" name="Picture 4">
            <a:extLst>
              <a:ext uri="{FF2B5EF4-FFF2-40B4-BE49-F238E27FC236}">
                <a16:creationId xmlns:a16="http://schemas.microsoft.com/office/drawing/2014/main" id="{A78B19FF-C60B-446E-94C2-D725C4650A2B}"/>
              </a:ext>
            </a:extLst>
          </p:cNvPr>
          <p:cNvPicPr>
            <a:picLocks noChangeAspect="1"/>
          </p:cNvPicPr>
          <p:nvPr/>
        </p:nvPicPr>
        <p:blipFill>
          <a:blip r:embed="rId3"/>
          <a:stretch>
            <a:fillRect/>
          </a:stretch>
        </p:blipFill>
        <p:spPr>
          <a:xfrm>
            <a:off x="6971371" y="4191000"/>
            <a:ext cx="1752600" cy="1818833"/>
          </a:xfrm>
          <a:prstGeom prst="rect">
            <a:avLst/>
          </a:prstGeom>
        </p:spPr>
      </p:pic>
    </p:spTree>
    <p:extLst>
      <p:ext uri="{BB962C8B-B14F-4D97-AF65-F5344CB8AC3E}">
        <p14:creationId xmlns:p14="http://schemas.microsoft.com/office/powerpoint/2010/main" val="42778324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2259B-C1AD-42C8-B0B2-1CD54F2E141F}"/>
              </a:ext>
            </a:extLst>
          </p:cNvPr>
          <p:cNvSpPr>
            <a:spLocks noGrp="1"/>
          </p:cNvSpPr>
          <p:nvPr>
            <p:ph type="title"/>
          </p:nvPr>
        </p:nvSpPr>
        <p:spPr/>
        <p:txBody>
          <a:bodyPr/>
          <a:lstStyle/>
          <a:p>
            <a:r>
              <a:rPr lang="en-US" sz="2400" dirty="0"/>
              <a:t>What is Required of the R&amp;D Committee and the PI if there is a Lapse in Approval for Studies that are under the Sole Oversight of the R&amp;D Committee (continued)?</a:t>
            </a:r>
          </a:p>
        </p:txBody>
      </p:sp>
      <p:sp>
        <p:nvSpPr>
          <p:cNvPr id="3" name="Content Placeholder 2">
            <a:extLst>
              <a:ext uri="{FF2B5EF4-FFF2-40B4-BE49-F238E27FC236}">
                <a16:creationId xmlns:a16="http://schemas.microsoft.com/office/drawing/2014/main" id="{ED412581-2D60-4830-BE1A-963BC2CD62D0}"/>
              </a:ext>
            </a:extLst>
          </p:cNvPr>
          <p:cNvSpPr>
            <a:spLocks noGrp="1"/>
          </p:cNvSpPr>
          <p:nvPr>
            <p:ph idx="1"/>
          </p:nvPr>
        </p:nvSpPr>
        <p:spPr>
          <a:xfrm>
            <a:off x="457200" y="1935650"/>
            <a:ext cx="8382000" cy="4236550"/>
          </a:xfrm>
        </p:spPr>
        <p:txBody>
          <a:bodyPr/>
          <a:lstStyle/>
          <a:p>
            <a:r>
              <a:rPr lang="en-US" sz="2000" dirty="0"/>
              <a:t>The R&amp;D committee must have written policies and procedures for recurring processes (VHA Directive 1200.01, Paragraph 6.3.).  For continuing review, the R&amp;D Committee must have written policies and procedures for conducting continuing review, including processes for investigator submission and R&amp;D Committee review procedures. </a:t>
            </a:r>
          </a:p>
          <a:p>
            <a:r>
              <a:rPr lang="en-US" sz="2000" dirty="0"/>
              <a:t>If approval expires for a study under sole oversight of the R&amp;D Committee, the R&amp;D Committee must notify the investigator that R&amp;D Committee approval has expired and all study activities must stop, including any data analyses.  </a:t>
            </a:r>
          </a:p>
          <a:p>
            <a:r>
              <a:rPr lang="en-US" sz="2000" dirty="0"/>
              <a:t>Any requirements for continuing review submission or review of received materials must be completed before approval can be obtained following expiration of the study’s approval.  Once approval is obtained, the study continuation written notification is sent to the PI.  </a:t>
            </a:r>
          </a:p>
          <a:p>
            <a:endParaRPr lang="en-US" sz="2000" dirty="0"/>
          </a:p>
        </p:txBody>
      </p:sp>
    </p:spTree>
    <p:extLst>
      <p:ext uri="{BB962C8B-B14F-4D97-AF65-F5344CB8AC3E}">
        <p14:creationId xmlns:p14="http://schemas.microsoft.com/office/powerpoint/2010/main" val="29803168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2259B-C1AD-42C8-B0B2-1CD54F2E141F}"/>
              </a:ext>
            </a:extLst>
          </p:cNvPr>
          <p:cNvSpPr>
            <a:spLocks noGrp="1"/>
          </p:cNvSpPr>
          <p:nvPr>
            <p:ph type="title"/>
          </p:nvPr>
        </p:nvSpPr>
        <p:spPr/>
        <p:txBody>
          <a:bodyPr/>
          <a:lstStyle/>
          <a:p>
            <a:r>
              <a:rPr lang="en-US" sz="2400" dirty="0"/>
              <a:t>What is Required of the R&amp;D Committee and the PI if there is a Lapse in Approval for Studies that are under the Sole Oversight of the R&amp;D Committee (continued)?</a:t>
            </a:r>
          </a:p>
        </p:txBody>
      </p:sp>
      <p:sp>
        <p:nvSpPr>
          <p:cNvPr id="3" name="Content Placeholder 2">
            <a:extLst>
              <a:ext uri="{FF2B5EF4-FFF2-40B4-BE49-F238E27FC236}">
                <a16:creationId xmlns:a16="http://schemas.microsoft.com/office/drawing/2014/main" id="{ED412581-2D60-4830-BE1A-963BC2CD62D0}"/>
              </a:ext>
            </a:extLst>
          </p:cNvPr>
          <p:cNvSpPr>
            <a:spLocks noGrp="1"/>
          </p:cNvSpPr>
          <p:nvPr>
            <p:ph idx="1"/>
          </p:nvPr>
        </p:nvSpPr>
        <p:spPr>
          <a:xfrm>
            <a:off x="457200" y="1935651"/>
            <a:ext cx="8382000" cy="4160350"/>
          </a:xfrm>
        </p:spPr>
        <p:txBody>
          <a:bodyPr/>
          <a:lstStyle/>
          <a:p>
            <a:r>
              <a:rPr lang="en-US" sz="2000" dirty="0"/>
              <a:t>If the requirements for continuing review submission or review are not completed, the study must be closed.  The R&amp;D Committee should include in its written policies and procedures time frames by which additional actions such as study closure will occur following expiration of study approval.</a:t>
            </a:r>
          </a:p>
          <a:p>
            <a:r>
              <a:rPr lang="en-US" sz="2000" dirty="0"/>
              <a:t>ORD wishes to emphasize that R&amp;D Committee written policies and procedures should be put in place to prevent lapses in study approval when the R&amp;D Committee is the sole oversight committee. When a study lapse occurs, the R&amp;D Committee should evaluate the root cause of the lapse in study approval, and if appropriate, initiate correction actions and/or revise policies and procedures to remediate or prevent lapse of R&amp;D Committee continuing review approvals.  </a:t>
            </a:r>
          </a:p>
          <a:p>
            <a:pPr marL="0" indent="0">
              <a:buNone/>
            </a:pPr>
            <a:endParaRPr lang="en-US" sz="1100" dirty="0"/>
          </a:p>
          <a:p>
            <a:pPr marL="57150" indent="0">
              <a:buNone/>
            </a:pPr>
            <a:r>
              <a:rPr lang="en-US" sz="1800" dirty="0"/>
              <a:t>VHA Directive 1200.01, Research and Development Committee:  FAQ #26 </a:t>
            </a:r>
          </a:p>
          <a:p>
            <a:endParaRPr lang="en-US" sz="1800" dirty="0"/>
          </a:p>
        </p:txBody>
      </p:sp>
    </p:spTree>
    <p:extLst>
      <p:ext uri="{BB962C8B-B14F-4D97-AF65-F5344CB8AC3E}">
        <p14:creationId xmlns:p14="http://schemas.microsoft.com/office/powerpoint/2010/main" val="14576520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09DB6-3C21-4E5C-958F-CDC5979AB2C7}"/>
              </a:ext>
            </a:extLst>
          </p:cNvPr>
          <p:cNvSpPr>
            <a:spLocks noGrp="1"/>
          </p:cNvSpPr>
          <p:nvPr>
            <p:ph type="title"/>
          </p:nvPr>
        </p:nvSpPr>
        <p:spPr/>
        <p:txBody>
          <a:bodyPr/>
          <a:lstStyle/>
          <a:p>
            <a:r>
              <a:rPr lang="en-US" dirty="0"/>
              <a:t>Lapses in R&amp;D Committee Continuing Review:  SOP Excerpt</a:t>
            </a:r>
          </a:p>
        </p:txBody>
      </p:sp>
      <p:pic>
        <p:nvPicPr>
          <p:cNvPr id="8" name="Picture 7">
            <a:extLst>
              <a:ext uri="{FF2B5EF4-FFF2-40B4-BE49-F238E27FC236}">
                <a16:creationId xmlns:a16="http://schemas.microsoft.com/office/drawing/2014/main" id="{081F3CD2-057E-4B03-850F-1182F588CFF8}"/>
              </a:ext>
            </a:extLst>
          </p:cNvPr>
          <p:cNvPicPr>
            <a:picLocks noChangeAspect="1"/>
          </p:cNvPicPr>
          <p:nvPr/>
        </p:nvPicPr>
        <p:blipFill>
          <a:blip r:embed="rId3"/>
          <a:stretch>
            <a:fillRect/>
          </a:stretch>
        </p:blipFill>
        <p:spPr>
          <a:xfrm>
            <a:off x="228600" y="1905000"/>
            <a:ext cx="7832912" cy="4191000"/>
          </a:xfrm>
          <a:prstGeom prst="rect">
            <a:avLst/>
          </a:prstGeom>
        </p:spPr>
      </p:pic>
    </p:spTree>
    <p:extLst>
      <p:ext uri="{BB962C8B-B14F-4D97-AF65-F5344CB8AC3E}">
        <p14:creationId xmlns:p14="http://schemas.microsoft.com/office/powerpoint/2010/main" val="17700156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5401F57-B38F-40F8-AE8A-4F709C88B1CB}"/>
              </a:ext>
            </a:extLst>
          </p:cNvPr>
          <p:cNvSpPr>
            <a:spLocks noGrp="1"/>
          </p:cNvSpPr>
          <p:nvPr>
            <p:ph type="title"/>
          </p:nvPr>
        </p:nvSpPr>
        <p:spPr>
          <a:xfrm>
            <a:off x="457200" y="274638"/>
            <a:ext cx="8229600" cy="1290637"/>
          </a:xfrm>
        </p:spPr>
        <p:txBody>
          <a:bodyPr/>
          <a:lstStyle/>
          <a:p>
            <a:r>
              <a:rPr lang="en-US" dirty="0"/>
              <a:t>Lapses in R&amp;D Committee Continuing Review:  SOP Excerpt (continued)</a:t>
            </a:r>
          </a:p>
        </p:txBody>
      </p:sp>
      <p:pic>
        <p:nvPicPr>
          <p:cNvPr id="7" name="Picture 6">
            <a:extLst>
              <a:ext uri="{FF2B5EF4-FFF2-40B4-BE49-F238E27FC236}">
                <a16:creationId xmlns:a16="http://schemas.microsoft.com/office/drawing/2014/main" id="{39B4452E-3E55-403A-9A8F-C9CBA9711516}"/>
              </a:ext>
            </a:extLst>
          </p:cNvPr>
          <p:cNvPicPr>
            <a:picLocks noChangeAspect="1"/>
          </p:cNvPicPr>
          <p:nvPr/>
        </p:nvPicPr>
        <p:blipFill>
          <a:blip r:embed="rId3"/>
          <a:stretch>
            <a:fillRect/>
          </a:stretch>
        </p:blipFill>
        <p:spPr>
          <a:xfrm>
            <a:off x="304800" y="1905000"/>
            <a:ext cx="7601953" cy="3886200"/>
          </a:xfrm>
          <a:prstGeom prst="rect">
            <a:avLst/>
          </a:prstGeom>
        </p:spPr>
      </p:pic>
      <p:sp>
        <p:nvSpPr>
          <p:cNvPr id="6" name="TextBox 5">
            <a:extLst>
              <a:ext uri="{FF2B5EF4-FFF2-40B4-BE49-F238E27FC236}">
                <a16:creationId xmlns:a16="http://schemas.microsoft.com/office/drawing/2014/main" id="{FC0FDA25-080F-4094-927D-243D2C8DC555}"/>
              </a:ext>
            </a:extLst>
          </p:cNvPr>
          <p:cNvSpPr txBox="1"/>
          <p:nvPr/>
        </p:nvSpPr>
        <p:spPr>
          <a:xfrm>
            <a:off x="5782118" y="5486400"/>
            <a:ext cx="2133600" cy="923330"/>
          </a:xfrm>
          <a:prstGeom prst="rect">
            <a:avLst/>
          </a:prstGeom>
          <a:noFill/>
          <a:ln>
            <a:solidFill>
              <a:srgbClr val="000000"/>
            </a:solidFill>
          </a:ln>
        </p:spPr>
        <p:txBody>
          <a:bodyPr wrap="square" rtlCol="0">
            <a:spAutoFit/>
          </a:bodyPr>
          <a:lstStyle/>
          <a:p>
            <a:pPr algn="ctr"/>
            <a:r>
              <a:rPr lang="en-US" dirty="0"/>
              <a:t>Courtesy of  Providence VA </a:t>
            </a:r>
          </a:p>
          <a:p>
            <a:pPr algn="ctr"/>
            <a:r>
              <a:rPr lang="en-US" dirty="0"/>
              <a:t>R&amp;D Committee SOP</a:t>
            </a:r>
          </a:p>
        </p:txBody>
      </p:sp>
    </p:spTree>
    <p:extLst>
      <p:ext uri="{BB962C8B-B14F-4D97-AF65-F5344CB8AC3E}">
        <p14:creationId xmlns:p14="http://schemas.microsoft.com/office/powerpoint/2010/main" val="39639177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4" name="Title 1"/>
          <p:cNvSpPr txBox="1">
            <a:spLocks/>
          </p:cNvSpPr>
          <p:nvPr/>
        </p:nvSpPr>
        <p:spPr bwMode="auto">
          <a:xfrm>
            <a:off x="338879" y="2743174"/>
            <a:ext cx="8236160" cy="1338974"/>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a:bodyPr>
          <a:lstStyle>
            <a:lvl1pPr algn="l" defTabSz="457200" rtl="0" eaLnBrk="0" fontAlgn="base" hangingPunct="0">
              <a:spcBef>
                <a:spcPct val="0"/>
              </a:spcBef>
              <a:spcAft>
                <a:spcPct val="0"/>
              </a:spcAft>
              <a:defRPr sz="3400" kern="1200">
                <a:solidFill>
                  <a:schemeClr val="bg1"/>
                </a:solidFill>
                <a:latin typeface="Tahoma" pitchFamily="34" charset="0"/>
                <a:ea typeface="ＭＳ Ｐゴシック" charset="0"/>
                <a:cs typeface="Tahoma" pitchFamily="34" charset="0"/>
              </a:defRPr>
            </a:lvl1pPr>
            <a:lvl2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2pPr>
            <a:lvl3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3pPr>
            <a:lvl4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4pPr>
            <a:lvl5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5pPr>
            <a:lvl6pPr marL="457200" algn="l" defTabSz="457200" rtl="0" fontAlgn="base">
              <a:spcBef>
                <a:spcPct val="0"/>
              </a:spcBef>
              <a:spcAft>
                <a:spcPct val="0"/>
              </a:spcAft>
              <a:defRPr sz="2400">
                <a:solidFill>
                  <a:schemeClr val="bg1"/>
                </a:solidFill>
                <a:latin typeface="Georgia" charset="0"/>
                <a:ea typeface="ＭＳ Ｐゴシック" charset="0"/>
                <a:cs typeface="Georgia" charset="0"/>
              </a:defRPr>
            </a:lvl6pPr>
            <a:lvl7pPr marL="914400" algn="l" defTabSz="457200" rtl="0" fontAlgn="base">
              <a:spcBef>
                <a:spcPct val="0"/>
              </a:spcBef>
              <a:spcAft>
                <a:spcPct val="0"/>
              </a:spcAft>
              <a:defRPr sz="2400">
                <a:solidFill>
                  <a:schemeClr val="bg1"/>
                </a:solidFill>
                <a:latin typeface="Georgia" charset="0"/>
                <a:ea typeface="ＭＳ Ｐゴシック" charset="0"/>
                <a:cs typeface="Georgia" charset="0"/>
              </a:defRPr>
            </a:lvl7pPr>
            <a:lvl8pPr marL="1371600" algn="l" defTabSz="457200" rtl="0" fontAlgn="base">
              <a:spcBef>
                <a:spcPct val="0"/>
              </a:spcBef>
              <a:spcAft>
                <a:spcPct val="0"/>
              </a:spcAft>
              <a:defRPr sz="2400">
                <a:solidFill>
                  <a:schemeClr val="bg1"/>
                </a:solidFill>
                <a:latin typeface="Georgia" charset="0"/>
                <a:ea typeface="ＭＳ Ｐゴシック" charset="0"/>
                <a:cs typeface="Georgia" charset="0"/>
              </a:defRPr>
            </a:lvl8pPr>
            <a:lvl9pPr marL="1828800" algn="l" defTabSz="457200" rtl="0" fontAlgn="base">
              <a:spcBef>
                <a:spcPct val="0"/>
              </a:spcBef>
              <a:spcAft>
                <a:spcPct val="0"/>
              </a:spcAft>
              <a:defRPr sz="2400">
                <a:solidFill>
                  <a:schemeClr val="bg1"/>
                </a:solidFill>
                <a:latin typeface="Georgia" charset="0"/>
                <a:ea typeface="ＭＳ Ｐゴシック" charset="0"/>
                <a:cs typeface="Georgia" charset="0"/>
              </a:defRPr>
            </a:lvl9pPr>
          </a:lstStyle>
          <a:p>
            <a:pPr marL="4763" indent="-4763" algn="ctr">
              <a:spcBef>
                <a:spcPct val="20000"/>
              </a:spcBef>
              <a:defRPr/>
            </a:pPr>
            <a:r>
              <a:rPr lang="en-US" spc="100" dirty="0">
                <a:solidFill>
                  <a:prstClr val="black"/>
                </a:solidFill>
              </a:rPr>
              <a:t>	Closing Thoughts</a:t>
            </a:r>
          </a:p>
          <a:p>
            <a:pPr marL="4763" indent="-4763" algn="ctr">
              <a:spcBef>
                <a:spcPct val="20000"/>
              </a:spcBef>
              <a:defRPr/>
            </a:pPr>
            <a:endParaRPr lang="en-US" sz="3100" spc="100" dirty="0">
              <a:solidFill>
                <a:prstClr val="black"/>
              </a:solidFill>
            </a:endParaRPr>
          </a:p>
        </p:txBody>
      </p:sp>
      <p:pic>
        <p:nvPicPr>
          <p:cNvPr id="5" name="Picture 4">
            <a:extLst>
              <a:ext uri="{FF2B5EF4-FFF2-40B4-BE49-F238E27FC236}">
                <a16:creationId xmlns:a16="http://schemas.microsoft.com/office/drawing/2014/main" id="{993605DA-5610-4E05-89EE-9129AC90C5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2496" y="3733800"/>
            <a:ext cx="2828925" cy="1990725"/>
          </a:xfrm>
          <a:prstGeom prst="rect">
            <a:avLst/>
          </a:prstGeom>
        </p:spPr>
      </p:pic>
    </p:spTree>
    <p:extLst>
      <p:ext uri="{BB962C8B-B14F-4D97-AF65-F5344CB8AC3E}">
        <p14:creationId xmlns:p14="http://schemas.microsoft.com/office/powerpoint/2010/main" val="41424894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71F6A-1EBB-47B4-88C3-C4A5DF7DFBBE}"/>
              </a:ext>
            </a:extLst>
          </p:cNvPr>
          <p:cNvSpPr>
            <a:spLocks noGrp="1"/>
          </p:cNvSpPr>
          <p:nvPr>
            <p:ph type="title"/>
          </p:nvPr>
        </p:nvSpPr>
        <p:spPr/>
        <p:txBody>
          <a:bodyPr/>
          <a:lstStyle/>
          <a:p>
            <a:r>
              <a:rPr lang="en-US" dirty="0"/>
              <a:t>Contact Information for Panelists</a:t>
            </a:r>
          </a:p>
        </p:txBody>
      </p:sp>
      <p:sp>
        <p:nvSpPr>
          <p:cNvPr id="3" name="Content Placeholder 2">
            <a:extLst>
              <a:ext uri="{FF2B5EF4-FFF2-40B4-BE49-F238E27FC236}">
                <a16:creationId xmlns:a16="http://schemas.microsoft.com/office/drawing/2014/main" id="{AA68428B-B46C-4EF9-896B-BB519393BBF9}"/>
              </a:ext>
            </a:extLst>
          </p:cNvPr>
          <p:cNvSpPr>
            <a:spLocks noGrp="1"/>
          </p:cNvSpPr>
          <p:nvPr>
            <p:ph idx="1"/>
          </p:nvPr>
        </p:nvSpPr>
        <p:spPr>
          <a:xfrm>
            <a:off x="457200" y="1935650"/>
            <a:ext cx="8610600" cy="4190513"/>
          </a:xfrm>
        </p:spPr>
        <p:txBody>
          <a:bodyPr/>
          <a:lstStyle/>
          <a:p>
            <a:pPr marL="0" indent="0">
              <a:spcAft>
                <a:spcPts val="0"/>
              </a:spcAft>
              <a:buNone/>
            </a:pPr>
            <a:endParaRPr lang="en-US" sz="1400" dirty="0">
              <a:highlight>
                <a:srgbClr val="FFFF00"/>
              </a:highlight>
            </a:endParaRPr>
          </a:p>
          <a:p>
            <a:pPr marL="0" indent="0">
              <a:spcAft>
                <a:spcPts val="600"/>
              </a:spcAft>
              <a:buNone/>
            </a:pPr>
            <a:r>
              <a:rPr lang="en-US" sz="1400" dirty="0"/>
              <a:t>Carole L. Palumbo, Ph.D.								Mieke Verfaellie, PhD.</a:t>
            </a:r>
          </a:p>
          <a:p>
            <a:pPr marL="0" indent="0">
              <a:spcAft>
                <a:spcPts val="600"/>
              </a:spcAft>
              <a:buNone/>
            </a:pPr>
            <a:r>
              <a:rPr lang="en-US" sz="1400" dirty="0"/>
              <a:t>Deputy Associate Chief of Staff for Research &amp; Development		Senior Research Career Scientist	</a:t>
            </a:r>
          </a:p>
          <a:p>
            <a:pPr marL="0" indent="0">
              <a:spcAft>
                <a:spcPts val="600"/>
              </a:spcAft>
              <a:buNone/>
            </a:pPr>
            <a:r>
              <a:rPr lang="en-US" sz="1400" dirty="0"/>
              <a:t>Director, Human Research Protections Program				R&amp;D Co-Chair</a:t>
            </a:r>
          </a:p>
          <a:p>
            <a:pPr marL="0" indent="0">
              <a:spcAft>
                <a:spcPts val="600"/>
              </a:spcAft>
              <a:buNone/>
            </a:pPr>
            <a:r>
              <a:rPr lang="en-US" sz="1400" dirty="0"/>
              <a:t>VA Boston Healthcare System 							VA Boston Healthcare System	</a:t>
            </a:r>
          </a:p>
          <a:p>
            <a:pPr marL="0" indent="0">
              <a:spcAft>
                <a:spcPts val="600"/>
              </a:spcAft>
              <a:buNone/>
            </a:pPr>
            <a:r>
              <a:rPr lang="en-US" sz="1400" dirty="0"/>
              <a:t>E-mail:  </a:t>
            </a:r>
            <a:r>
              <a:rPr lang="en-US" sz="1400" dirty="0">
                <a:hlinkClick r:id="rId3"/>
              </a:rPr>
              <a:t>Carole.Palumbo@va.gov</a:t>
            </a:r>
            <a:r>
              <a:rPr lang="en-US" sz="1400" dirty="0"/>
              <a:t>							E-mail:  </a:t>
            </a:r>
            <a:r>
              <a:rPr lang="en-US" sz="1400" dirty="0">
                <a:hlinkClick r:id="rId4"/>
              </a:rPr>
              <a:t>Mieke.Verfaellie@va.gov</a:t>
            </a:r>
            <a:endParaRPr lang="en-US" sz="1400" dirty="0"/>
          </a:p>
          <a:p>
            <a:pPr marL="0" indent="0">
              <a:spcAft>
                <a:spcPts val="600"/>
              </a:spcAft>
              <a:buNone/>
            </a:pPr>
            <a:r>
              <a:rPr lang="en-US" sz="1400" dirty="0"/>
              <a:t>				</a:t>
            </a:r>
            <a:endParaRPr lang="en-US" sz="1400" dirty="0">
              <a:highlight>
                <a:srgbClr val="FFFF00"/>
              </a:highlight>
            </a:endParaRPr>
          </a:p>
          <a:p>
            <a:pPr marL="0" indent="0">
              <a:spcAft>
                <a:spcPts val="600"/>
              </a:spcAft>
              <a:buNone/>
            </a:pPr>
            <a:r>
              <a:rPr lang="en-US" sz="1400" dirty="0"/>
              <a:t>Douglas W. Miller</a:t>
            </a:r>
          </a:p>
          <a:p>
            <a:pPr marL="0" indent="0">
              <a:spcAft>
                <a:spcPts val="600"/>
              </a:spcAft>
              <a:buNone/>
            </a:pPr>
            <a:r>
              <a:rPr lang="en-US" sz="1400" dirty="0"/>
              <a:t>Research Committee Coordinator</a:t>
            </a:r>
          </a:p>
          <a:p>
            <a:pPr marL="0" indent="0">
              <a:spcAft>
                <a:spcPts val="600"/>
              </a:spcAft>
              <a:buNone/>
            </a:pPr>
            <a:r>
              <a:rPr lang="en-US" sz="1400" dirty="0"/>
              <a:t>VA Pacific Islands Health Care System</a:t>
            </a:r>
          </a:p>
          <a:p>
            <a:pPr marL="0" indent="0">
              <a:spcAft>
                <a:spcPts val="600"/>
              </a:spcAft>
              <a:buNone/>
            </a:pPr>
            <a:r>
              <a:rPr lang="en-US" sz="1400" dirty="0"/>
              <a:t>E-mail:  </a:t>
            </a:r>
            <a:r>
              <a:rPr lang="en-US" sz="1400" dirty="0">
                <a:hlinkClick r:id="rId5"/>
              </a:rPr>
              <a:t>Douglas.Miller@va.gov</a:t>
            </a:r>
            <a:endParaRPr lang="en-US" sz="1400" dirty="0"/>
          </a:p>
          <a:p>
            <a:pPr marL="0" indent="0">
              <a:spcAft>
                <a:spcPts val="600"/>
              </a:spcAft>
              <a:buNone/>
            </a:pPr>
            <a:endParaRPr lang="en-US" sz="1400" dirty="0">
              <a:highlight>
                <a:srgbClr val="FFFF00"/>
              </a:highlight>
            </a:endParaRPr>
          </a:p>
          <a:p>
            <a:pPr marL="0" indent="0">
              <a:spcAft>
                <a:spcPts val="600"/>
              </a:spcAft>
              <a:buNone/>
            </a:pPr>
            <a:endParaRPr lang="en-US" sz="1400" dirty="0"/>
          </a:p>
          <a:p>
            <a:pPr marL="0" indent="0">
              <a:spcAft>
                <a:spcPts val="0"/>
              </a:spcAft>
              <a:buNone/>
            </a:pPr>
            <a:endParaRPr lang="en-US" sz="1400" dirty="0"/>
          </a:p>
          <a:p>
            <a:pPr marL="0" indent="0">
              <a:spcAft>
                <a:spcPts val="0"/>
              </a:spcAft>
              <a:buNone/>
            </a:pPr>
            <a:endParaRPr lang="en-US" sz="1400" dirty="0"/>
          </a:p>
          <a:p>
            <a:pPr marL="0" indent="0">
              <a:spcAft>
                <a:spcPts val="0"/>
              </a:spcAft>
              <a:buNone/>
            </a:pPr>
            <a:endParaRPr lang="en-US" sz="1400" dirty="0"/>
          </a:p>
          <a:p>
            <a:endParaRPr lang="en-US" sz="1400" dirty="0">
              <a:highlight>
                <a:srgbClr val="FFFF00"/>
              </a:highlight>
            </a:endParaRPr>
          </a:p>
        </p:txBody>
      </p:sp>
    </p:spTree>
    <p:extLst>
      <p:ext uri="{BB962C8B-B14F-4D97-AF65-F5344CB8AC3E}">
        <p14:creationId xmlns:p14="http://schemas.microsoft.com/office/powerpoint/2010/main" val="7456319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4" name="Title 1"/>
          <p:cNvSpPr txBox="1">
            <a:spLocks/>
          </p:cNvSpPr>
          <p:nvPr/>
        </p:nvSpPr>
        <p:spPr bwMode="auto">
          <a:xfrm>
            <a:off x="338880" y="3178162"/>
            <a:ext cx="8236160" cy="1338974"/>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a:bodyPr>
          <a:lstStyle>
            <a:lvl1pPr algn="l" defTabSz="457200" rtl="0" eaLnBrk="0" fontAlgn="base" hangingPunct="0">
              <a:spcBef>
                <a:spcPct val="0"/>
              </a:spcBef>
              <a:spcAft>
                <a:spcPct val="0"/>
              </a:spcAft>
              <a:defRPr sz="3400" kern="1200">
                <a:solidFill>
                  <a:schemeClr val="bg1"/>
                </a:solidFill>
                <a:latin typeface="Tahoma" pitchFamily="34" charset="0"/>
                <a:ea typeface="ＭＳ Ｐゴシック" charset="0"/>
                <a:cs typeface="Tahoma" pitchFamily="34" charset="0"/>
              </a:defRPr>
            </a:lvl1pPr>
            <a:lvl2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2pPr>
            <a:lvl3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3pPr>
            <a:lvl4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4pPr>
            <a:lvl5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5pPr>
            <a:lvl6pPr marL="457200" algn="l" defTabSz="457200" rtl="0" fontAlgn="base">
              <a:spcBef>
                <a:spcPct val="0"/>
              </a:spcBef>
              <a:spcAft>
                <a:spcPct val="0"/>
              </a:spcAft>
              <a:defRPr sz="2400">
                <a:solidFill>
                  <a:schemeClr val="bg1"/>
                </a:solidFill>
                <a:latin typeface="Georgia" charset="0"/>
                <a:ea typeface="ＭＳ Ｐゴシック" charset="0"/>
                <a:cs typeface="Georgia" charset="0"/>
              </a:defRPr>
            </a:lvl6pPr>
            <a:lvl7pPr marL="914400" algn="l" defTabSz="457200" rtl="0" fontAlgn="base">
              <a:spcBef>
                <a:spcPct val="0"/>
              </a:spcBef>
              <a:spcAft>
                <a:spcPct val="0"/>
              </a:spcAft>
              <a:defRPr sz="2400">
                <a:solidFill>
                  <a:schemeClr val="bg1"/>
                </a:solidFill>
                <a:latin typeface="Georgia" charset="0"/>
                <a:ea typeface="ＭＳ Ｐゴシック" charset="0"/>
                <a:cs typeface="Georgia" charset="0"/>
              </a:defRPr>
            </a:lvl7pPr>
            <a:lvl8pPr marL="1371600" algn="l" defTabSz="457200" rtl="0" fontAlgn="base">
              <a:spcBef>
                <a:spcPct val="0"/>
              </a:spcBef>
              <a:spcAft>
                <a:spcPct val="0"/>
              </a:spcAft>
              <a:defRPr sz="2400">
                <a:solidFill>
                  <a:schemeClr val="bg1"/>
                </a:solidFill>
                <a:latin typeface="Georgia" charset="0"/>
                <a:ea typeface="ＭＳ Ｐゴシック" charset="0"/>
                <a:cs typeface="Georgia" charset="0"/>
              </a:defRPr>
            </a:lvl8pPr>
            <a:lvl9pPr marL="1828800" algn="l" defTabSz="457200" rtl="0" fontAlgn="base">
              <a:spcBef>
                <a:spcPct val="0"/>
              </a:spcBef>
              <a:spcAft>
                <a:spcPct val="0"/>
              </a:spcAft>
              <a:defRPr sz="2400">
                <a:solidFill>
                  <a:schemeClr val="bg1"/>
                </a:solidFill>
                <a:latin typeface="Georgia" charset="0"/>
                <a:ea typeface="ＭＳ Ｐゴシック" charset="0"/>
                <a:cs typeface="Georgia" charset="0"/>
              </a:defRPr>
            </a:lvl9pPr>
          </a:lstStyle>
          <a:p>
            <a:pPr marL="4763" indent="-4763" algn="ctr">
              <a:spcBef>
                <a:spcPct val="20000"/>
              </a:spcBef>
              <a:defRPr/>
            </a:pPr>
            <a:r>
              <a:rPr lang="en-US" spc="100" dirty="0">
                <a:solidFill>
                  <a:prstClr val="black"/>
                </a:solidFill>
              </a:rPr>
              <a:t>Questions	</a:t>
            </a:r>
          </a:p>
          <a:p>
            <a:pPr marL="4763" indent="-4763" algn="ctr">
              <a:spcBef>
                <a:spcPct val="20000"/>
              </a:spcBef>
              <a:defRPr/>
            </a:pPr>
            <a:endParaRPr lang="en-US" sz="3100" spc="100" dirty="0">
              <a:solidFill>
                <a:prstClr val="black"/>
              </a:solidFill>
            </a:endParaRPr>
          </a:p>
          <a:p>
            <a:pPr marL="4763" indent="-4763" algn="ctr">
              <a:spcBef>
                <a:spcPct val="20000"/>
              </a:spcBef>
              <a:defRPr/>
            </a:pPr>
            <a:endParaRPr lang="en-US" sz="3100" spc="100" dirty="0">
              <a:solidFill>
                <a:prstClr val="black"/>
              </a:solidFill>
            </a:endParaRPr>
          </a:p>
        </p:txBody>
      </p:sp>
      <p:pic>
        <p:nvPicPr>
          <p:cNvPr id="5" name="Picture 4">
            <a:extLst>
              <a:ext uri="{FF2B5EF4-FFF2-40B4-BE49-F238E27FC236}">
                <a16:creationId xmlns:a16="http://schemas.microsoft.com/office/drawing/2014/main" id="{B941A7DC-6980-4A73-A32F-C6EE9CE00C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3429000"/>
            <a:ext cx="1295400" cy="1790700"/>
          </a:xfrm>
          <a:prstGeom prst="rect">
            <a:avLst/>
          </a:prstGeom>
        </p:spPr>
      </p:pic>
    </p:spTree>
    <p:extLst>
      <p:ext uri="{BB962C8B-B14F-4D97-AF65-F5344CB8AC3E}">
        <p14:creationId xmlns:p14="http://schemas.microsoft.com/office/powerpoint/2010/main" val="3850177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341F3-9E27-480D-B133-506C196F3738}"/>
              </a:ext>
            </a:extLst>
          </p:cNvPr>
          <p:cNvSpPr>
            <a:spLocks noGrp="1"/>
          </p:cNvSpPr>
          <p:nvPr>
            <p:ph type="title"/>
          </p:nvPr>
        </p:nvSpPr>
        <p:spPr/>
        <p:txBody>
          <a:bodyPr/>
          <a:lstStyle/>
          <a:p>
            <a:r>
              <a:rPr lang="en-US" dirty="0"/>
              <a:t>R&amp;D Committee Responsibilities for the Review and Approval of Research</a:t>
            </a:r>
          </a:p>
        </p:txBody>
      </p:sp>
      <p:sp>
        <p:nvSpPr>
          <p:cNvPr id="3" name="Content Placeholder 2">
            <a:extLst>
              <a:ext uri="{FF2B5EF4-FFF2-40B4-BE49-F238E27FC236}">
                <a16:creationId xmlns:a16="http://schemas.microsoft.com/office/drawing/2014/main" id="{EE447472-E9AE-4C50-82DA-4C879222F0D3}"/>
              </a:ext>
            </a:extLst>
          </p:cNvPr>
          <p:cNvSpPr>
            <a:spLocks noGrp="1"/>
          </p:cNvSpPr>
          <p:nvPr>
            <p:ph idx="1"/>
          </p:nvPr>
        </p:nvSpPr>
        <p:spPr>
          <a:xfrm>
            <a:off x="457200" y="1935650"/>
            <a:ext cx="8229600" cy="4190513"/>
          </a:xfrm>
        </p:spPr>
        <p:txBody>
          <a:bodyPr/>
          <a:lstStyle/>
          <a:p>
            <a:r>
              <a:rPr lang="en-US" sz="2200" dirty="0"/>
              <a:t>The R&amp;D Committee is responsible for ensuring the maintenance of high standards within VA’s research program and ensuring that VA research is scientifically valid and complies with regulatory and ethical standards.</a:t>
            </a:r>
          </a:p>
          <a:p>
            <a:r>
              <a:rPr lang="en-US" sz="2200" b="1" u="sng" dirty="0"/>
              <a:t>All </a:t>
            </a:r>
            <a:r>
              <a:rPr lang="en-US" sz="2200" dirty="0"/>
              <a:t>VA research must be approved by the R&amp;D Committee and cannot be initiated until the ACOS/R&amp;D has notified the PI in writing that all approvals are in place.</a:t>
            </a:r>
          </a:p>
          <a:p>
            <a:r>
              <a:rPr lang="en-US" sz="2200" dirty="0"/>
              <a:t>R&amp;D Committee provides final approval of all VA research.</a:t>
            </a:r>
          </a:p>
          <a:p>
            <a:pPr lvl="1"/>
            <a:r>
              <a:rPr lang="en-US" sz="1800" dirty="0"/>
              <a:t>Approval is granted only after the R&amp;D Committee receives documentation from all applicable subcommittees/external committees of their review and non-contingent approval.</a:t>
            </a:r>
          </a:p>
          <a:p>
            <a:pPr marL="457200" lvl="1" indent="0">
              <a:buNone/>
            </a:pPr>
            <a:endParaRPr lang="en-US" sz="2000" dirty="0"/>
          </a:p>
          <a:p>
            <a:endParaRPr lang="en-US" sz="2200" dirty="0"/>
          </a:p>
        </p:txBody>
      </p:sp>
    </p:spTree>
    <p:extLst>
      <p:ext uri="{BB962C8B-B14F-4D97-AF65-F5344CB8AC3E}">
        <p14:creationId xmlns:p14="http://schemas.microsoft.com/office/powerpoint/2010/main" val="29635883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FFB5A-D5B4-4670-B04D-FCFCB3CBB6E2}"/>
              </a:ext>
            </a:extLst>
          </p:cNvPr>
          <p:cNvSpPr>
            <a:spLocks noGrp="1"/>
          </p:cNvSpPr>
          <p:nvPr>
            <p:ph type="title"/>
          </p:nvPr>
        </p:nvSpPr>
        <p:spPr/>
        <p:txBody>
          <a:bodyPr/>
          <a:lstStyle/>
          <a:p>
            <a:r>
              <a:rPr lang="en-US" dirty="0"/>
              <a:t>Availability of Recording</a:t>
            </a:r>
          </a:p>
        </p:txBody>
      </p:sp>
      <p:sp>
        <p:nvSpPr>
          <p:cNvPr id="3" name="Content Placeholder 2">
            <a:extLst>
              <a:ext uri="{FF2B5EF4-FFF2-40B4-BE49-F238E27FC236}">
                <a16:creationId xmlns:a16="http://schemas.microsoft.com/office/drawing/2014/main" id="{32748F7F-51DC-47CB-8C17-45F37CDB4058}"/>
              </a:ext>
            </a:extLst>
          </p:cNvPr>
          <p:cNvSpPr>
            <a:spLocks noGrp="1"/>
          </p:cNvSpPr>
          <p:nvPr>
            <p:ph idx="1"/>
          </p:nvPr>
        </p:nvSpPr>
        <p:spPr/>
        <p:txBody>
          <a:bodyPr/>
          <a:lstStyle/>
          <a:p>
            <a:r>
              <a:rPr lang="en-US" sz="2400" dirty="0"/>
              <a:t>A recording of this session and the associated handouts will be available on ORPP&amp;E’s Education and Training website approximately one week post-webinar</a:t>
            </a:r>
          </a:p>
          <a:p>
            <a:r>
              <a:rPr lang="en-US" sz="2400" dirty="0"/>
              <a:t>An archive of all ORPP&amp;E webinars can be found here:  </a:t>
            </a:r>
            <a:r>
              <a:rPr lang="en-US" sz="2400" dirty="0">
                <a:hlinkClick r:id="rId3"/>
              </a:rPr>
              <a:t>https://www.research.va.gov/programs/orppe/education/webinars/archives.cfm</a:t>
            </a:r>
            <a:endParaRPr lang="en-US" sz="2400" dirty="0"/>
          </a:p>
          <a:p>
            <a:endParaRPr lang="en-US" sz="2400" dirty="0"/>
          </a:p>
        </p:txBody>
      </p:sp>
    </p:spTree>
    <p:extLst>
      <p:ext uri="{BB962C8B-B14F-4D97-AF65-F5344CB8AC3E}">
        <p14:creationId xmlns:p14="http://schemas.microsoft.com/office/powerpoint/2010/main" val="22686548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8081E-ED17-4151-ACEA-F3B642FDE51A}"/>
              </a:ext>
            </a:extLst>
          </p:cNvPr>
          <p:cNvSpPr>
            <a:spLocks noGrp="1"/>
          </p:cNvSpPr>
          <p:nvPr>
            <p:ph type="title"/>
          </p:nvPr>
        </p:nvSpPr>
        <p:spPr/>
        <p:txBody>
          <a:bodyPr/>
          <a:lstStyle/>
          <a:p>
            <a:r>
              <a:rPr lang="en-US" dirty="0"/>
              <a:t>Research and Development Committee Workshop Series</a:t>
            </a:r>
          </a:p>
        </p:txBody>
      </p:sp>
      <p:graphicFrame>
        <p:nvGraphicFramePr>
          <p:cNvPr id="4" name="Content Placeholder 3">
            <a:extLst>
              <a:ext uri="{FF2B5EF4-FFF2-40B4-BE49-F238E27FC236}">
                <a16:creationId xmlns:a16="http://schemas.microsoft.com/office/drawing/2014/main" id="{CF36ED52-3C4B-442B-9EC7-65B767A1E12C}"/>
              </a:ext>
            </a:extLst>
          </p:cNvPr>
          <p:cNvGraphicFramePr>
            <a:graphicFrameLocks noGrp="1"/>
          </p:cNvGraphicFramePr>
          <p:nvPr>
            <p:ph idx="1"/>
            <p:extLst>
              <p:ext uri="{D42A27DB-BD31-4B8C-83A1-F6EECF244321}">
                <p14:modId xmlns:p14="http://schemas.microsoft.com/office/powerpoint/2010/main" val="4005688776"/>
              </p:ext>
            </p:extLst>
          </p:nvPr>
        </p:nvGraphicFramePr>
        <p:xfrm>
          <a:off x="457200" y="1935163"/>
          <a:ext cx="8229600" cy="4739640"/>
        </p:xfrm>
        <a:graphic>
          <a:graphicData uri="http://schemas.openxmlformats.org/drawingml/2006/table">
            <a:tbl>
              <a:tblPr firstRow="1" bandRow="1">
                <a:tableStyleId>{5C22544A-7EE6-4342-B048-85BDC9FD1C3A}</a:tableStyleId>
              </a:tblPr>
              <a:tblGrid>
                <a:gridCol w="4800600">
                  <a:extLst>
                    <a:ext uri="{9D8B030D-6E8A-4147-A177-3AD203B41FA5}">
                      <a16:colId xmlns:a16="http://schemas.microsoft.com/office/drawing/2014/main" val="2435157717"/>
                    </a:ext>
                  </a:extLst>
                </a:gridCol>
                <a:gridCol w="1905000">
                  <a:extLst>
                    <a:ext uri="{9D8B030D-6E8A-4147-A177-3AD203B41FA5}">
                      <a16:colId xmlns:a16="http://schemas.microsoft.com/office/drawing/2014/main" val="3358365362"/>
                    </a:ext>
                  </a:extLst>
                </a:gridCol>
                <a:gridCol w="1524000">
                  <a:extLst>
                    <a:ext uri="{9D8B030D-6E8A-4147-A177-3AD203B41FA5}">
                      <a16:colId xmlns:a16="http://schemas.microsoft.com/office/drawing/2014/main" val="3984586326"/>
                    </a:ext>
                  </a:extLst>
                </a:gridCol>
              </a:tblGrid>
              <a:tr h="370840">
                <a:tc>
                  <a:txBody>
                    <a:bodyPr/>
                    <a:lstStyle/>
                    <a:p>
                      <a:r>
                        <a:rPr lang="en-US" sz="1400" dirty="0"/>
                        <a:t>Proposed Training</a:t>
                      </a:r>
                    </a:p>
                  </a:txBody>
                  <a:tcPr/>
                </a:tc>
                <a:tc>
                  <a:txBody>
                    <a:bodyPr/>
                    <a:lstStyle/>
                    <a:p>
                      <a:r>
                        <a:rPr lang="en-US" sz="1400" dirty="0"/>
                        <a:t>Training Type</a:t>
                      </a:r>
                    </a:p>
                  </a:txBody>
                  <a:tcPr/>
                </a:tc>
                <a:tc>
                  <a:txBody>
                    <a:bodyPr/>
                    <a:lstStyle/>
                    <a:p>
                      <a:r>
                        <a:rPr lang="en-US" sz="1400" dirty="0"/>
                        <a:t>Tentative Date</a:t>
                      </a:r>
                    </a:p>
                  </a:txBody>
                  <a:tcPr/>
                </a:tc>
                <a:extLst>
                  <a:ext uri="{0D108BD9-81ED-4DB2-BD59-A6C34878D82A}">
                    <a16:rowId xmlns:a16="http://schemas.microsoft.com/office/drawing/2014/main" val="2327963922"/>
                  </a:ext>
                </a:extLst>
              </a:tr>
              <a:tr h="370840">
                <a:tc>
                  <a:txBody>
                    <a:bodyPr/>
                    <a:lstStyle/>
                    <a:p>
                      <a:r>
                        <a:rPr lang="en-US" sz="1400" dirty="0">
                          <a:solidFill>
                            <a:schemeClr val="bg1">
                              <a:lumMod val="50000"/>
                            </a:schemeClr>
                          </a:solidFill>
                        </a:rPr>
                        <a:t>Differentiating roles of the R&amp;D Committee and the IRB </a:t>
                      </a:r>
                    </a:p>
                  </a:txBody>
                  <a:tcPr/>
                </a:tc>
                <a:tc>
                  <a:txBody>
                    <a:bodyPr/>
                    <a:lstStyle/>
                    <a:p>
                      <a:r>
                        <a:rPr lang="en-US" sz="1400" dirty="0">
                          <a:solidFill>
                            <a:schemeClr val="bg1">
                              <a:lumMod val="50000"/>
                            </a:schemeClr>
                          </a:solidFill>
                        </a:rPr>
                        <a:t>Traditional Webinar</a:t>
                      </a:r>
                    </a:p>
                  </a:txBody>
                  <a:tcPr/>
                </a:tc>
                <a:tc>
                  <a:txBody>
                    <a:bodyPr/>
                    <a:lstStyle/>
                    <a:p>
                      <a:r>
                        <a:rPr lang="en-US" sz="1400" dirty="0">
                          <a:solidFill>
                            <a:schemeClr val="bg1">
                              <a:lumMod val="50000"/>
                            </a:schemeClr>
                          </a:solidFill>
                        </a:rPr>
                        <a:t>11/7/2019</a:t>
                      </a:r>
                    </a:p>
                  </a:txBody>
                  <a:tcPr/>
                </a:tc>
                <a:extLst>
                  <a:ext uri="{0D108BD9-81ED-4DB2-BD59-A6C34878D82A}">
                    <a16:rowId xmlns:a16="http://schemas.microsoft.com/office/drawing/2014/main" val="2078409320"/>
                  </a:ext>
                </a:extLst>
              </a:tr>
              <a:tr h="370840">
                <a:tc>
                  <a:txBody>
                    <a:bodyPr/>
                    <a:lstStyle/>
                    <a:p>
                      <a:r>
                        <a:rPr lang="en-US" sz="1400" dirty="0">
                          <a:solidFill>
                            <a:schemeClr val="tx1">
                              <a:lumMod val="50000"/>
                              <a:lumOff val="50000"/>
                            </a:schemeClr>
                          </a:solidFill>
                        </a:rPr>
                        <a:t>R&amp;D Committee Responsibility:  Review and Approval of Research </a:t>
                      </a:r>
                    </a:p>
                  </a:txBody>
                  <a:tcPr/>
                </a:tc>
                <a:tc>
                  <a:txBody>
                    <a:bodyPr/>
                    <a:lstStyle/>
                    <a:p>
                      <a:r>
                        <a:rPr lang="en-US" sz="1400" dirty="0">
                          <a:solidFill>
                            <a:schemeClr val="tx1">
                              <a:lumMod val="50000"/>
                              <a:lumOff val="50000"/>
                            </a:schemeClr>
                          </a:solidFill>
                        </a:rPr>
                        <a:t>Workshop</a:t>
                      </a:r>
                    </a:p>
                  </a:txBody>
                  <a:tcPr/>
                </a:tc>
                <a:tc>
                  <a:txBody>
                    <a:bodyPr/>
                    <a:lstStyle/>
                    <a:p>
                      <a:r>
                        <a:rPr lang="en-US" sz="1400" dirty="0">
                          <a:solidFill>
                            <a:schemeClr val="tx1">
                              <a:lumMod val="50000"/>
                              <a:lumOff val="50000"/>
                            </a:schemeClr>
                          </a:solidFill>
                        </a:rPr>
                        <a:t>12/11/2019</a:t>
                      </a:r>
                    </a:p>
                  </a:txBody>
                  <a:tcPr/>
                </a:tc>
                <a:extLst>
                  <a:ext uri="{0D108BD9-81ED-4DB2-BD59-A6C34878D82A}">
                    <a16:rowId xmlns:a16="http://schemas.microsoft.com/office/drawing/2014/main" val="1277100221"/>
                  </a:ext>
                </a:extLst>
              </a:tr>
              <a:tr h="370840">
                <a:tc>
                  <a:txBody>
                    <a:bodyPr/>
                    <a:lstStyle/>
                    <a:p>
                      <a:r>
                        <a:rPr lang="en-US" sz="1400" dirty="0">
                          <a:solidFill>
                            <a:schemeClr val="tx1">
                              <a:lumMod val="50000"/>
                              <a:lumOff val="50000"/>
                            </a:schemeClr>
                          </a:solidFill>
                        </a:rPr>
                        <a:t>R&amp;D Committee Operations:  Convened Meeting vs. Designated Member Review (DMR)</a:t>
                      </a:r>
                    </a:p>
                  </a:txBody>
                  <a:tcPr/>
                </a:tc>
                <a:tc>
                  <a:txBody>
                    <a:bodyPr/>
                    <a:lstStyle/>
                    <a:p>
                      <a:r>
                        <a:rPr lang="en-US" sz="1400" dirty="0">
                          <a:solidFill>
                            <a:schemeClr val="tx1">
                              <a:lumMod val="50000"/>
                              <a:lumOff val="50000"/>
                            </a:schemeClr>
                          </a:solidFill>
                        </a:rPr>
                        <a:t>Workshop</a:t>
                      </a:r>
                    </a:p>
                  </a:txBody>
                  <a:tcPr/>
                </a:tc>
                <a:tc>
                  <a:txBody>
                    <a:bodyPr/>
                    <a:lstStyle/>
                    <a:p>
                      <a:r>
                        <a:rPr lang="en-US" sz="1400" dirty="0">
                          <a:solidFill>
                            <a:schemeClr val="tx1">
                              <a:lumMod val="50000"/>
                              <a:lumOff val="50000"/>
                            </a:schemeClr>
                          </a:solidFill>
                        </a:rPr>
                        <a:t>12/19/2019</a:t>
                      </a:r>
                    </a:p>
                  </a:txBody>
                  <a:tcPr/>
                </a:tc>
                <a:extLst>
                  <a:ext uri="{0D108BD9-81ED-4DB2-BD59-A6C34878D82A}">
                    <a16:rowId xmlns:a16="http://schemas.microsoft.com/office/drawing/2014/main" val="941142847"/>
                  </a:ext>
                </a:extLst>
              </a:tr>
              <a:tr h="370840">
                <a:tc>
                  <a:txBody>
                    <a:bodyPr/>
                    <a:lstStyle/>
                    <a:p>
                      <a:r>
                        <a:rPr lang="en-US" sz="1400" kern="1200" dirty="0">
                          <a:solidFill>
                            <a:schemeClr val="tx1">
                              <a:lumMod val="50000"/>
                              <a:lumOff val="50000"/>
                            </a:schemeClr>
                          </a:solidFill>
                          <a:latin typeface="+mn-lt"/>
                          <a:ea typeface="+mn-ea"/>
                          <a:cs typeface="+mn-cs"/>
                        </a:rPr>
                        <a:t>R&amp;D Committee Responsibility: Part 1- Review and Approval of Exempt Research</a:t>
                      </a:r>
                    </a:p>
                  </a:txBody>
                  <a:tcPr/>
                </a:tc>
                <a:tc>
                  <a:txBody>
                    <a:bodyPr/>
                    <a:lstStyle/>
                    <a:p>
                      <a:r>
                        <a:rPr lang="en-US" sz="1400" kern="1200" dirty="0">
                          <a:solidFill>
                            <a:schemeClr val="tx1">
                              <a:lumMod val="50000"/>
                              <a:lumOff val="50000"/>
                            </a:schemeClr>
                          </a:solidFill>
                          <a:latin typeface="+mn-lt"/>
                          <a:ea typeface="+mn-ea"/>
                          <a:cs typeface="+mn-cs"/>
                        </a:rPr>
                        <a:t>Workshop</a:t>
                      </a:r>
                    </a:p>
                  </a:txBody>
                  <a:tcPr/>
                </a:tc>
                <a:tc>
                  <a:txBody>
                    <a:bodyPr/>
                    <a:lstStyle/>
                    <a:p>
                      <a:r>
                        <a:rPr lang="en-US" sz="1400" kern="1200" dirty="0">
                          <a:solidFill>
                            <a:schemeClr val="tx1">
                              <a:lumMod val="50000"/>
                              <a:lumOff val="50000"/>
                            </a:schemeClr>
                          </a:solidFill>
                          <a:latin typeface="+mn-lt"/>
                          <a:ea typeface="+mn-ea"/>
                          <a:cs typeface="+mn-cs"/>
                        </a:rPr>
                        <a:t>2/4/2020 and 2/19/2020</a:t>
                      </a:r>
                    </a:p>
                  </a:txBody>
                  <a:tcPr/>
                </a:tc>
                <a:extLst>
                  <a:ext uri="{0D108BD9-81ED-4DB2-BD59-A6C34878D82A}">
                    <a16:rowId xmlns:a16="http://schemas.microsoft.com/office/drawing/2014/main" val="3688344723"/>
                  </a:ext>
                </a:extLst>
              </a:tr>
              <a:tr h="370840">
                <a:tc>
                  <a:txBody>
                    <a:bodyPr/>
                    <a:lstStyle/>
                    <a:p>
                      <a:r>
                        <a:rPr lang="en-US" sz="1400" kern="1200" dirty="0">
                          <a:solidFill>
                            <a:schemeClr val="tx1">
                              <a:lumMod val="50000"/>
                              <a:lumOff val="50000"/>
                            </a:schemeClr>
                          </a:solidFill>
                          <a:latin typeface="+mn-lt"/>
                          <a:ea typeface="+mn-ea"/>
                          <a:cs typeface="+mn-cs"/>
                        </a:rPr>
                        <a:t> R&amp;D Committee Responsibility:  Non-Compliance Review and Reporting</a:t>
                      </a:r>
                    </a:p>
                  </a:txBody>
                  <a:tcPr/>
                </a:tc>
                <a:tc>
                  <a:txBody>
                    <a:bodyPr/>
                    <a:lstStyle/>
                    <a:p>
                      <a:r>
                        <a:rPr lang="en-US" sz="1400" kern="1200" dirty="0">
                          <a:solidFill>
                            <a:schemeClr val="tx1">
                              <a:lumMod val="50000"/>
                              <a:lumOff val="50000"/>
                            </a:schemeClr>
                          </a:solidFill>
                          <a:latin typeface="+mn-lt"/>
                          <a:ea typeface="+mn-ea"/>
                          <a:cs typeface="+mn-cs"/>
                        </a:rPr>
                        <a:t>Workshop</a:t>
                      </a:r>
                    </a:p>
                  </a:txBody>
                  <a:tcPr/>
                </a:tc>
                <a:tc>
                  <a:txBody>
                    <a:bodyPr/>
                    <a:lstStyle/>
                    <a:p>
                      <a:r>
                        <a:rPr lang="en-US" sz="1400" kern="1200" dirty="0">
                          <a:solidFill>
                            <a:schemeClr val="tx1">
                              <a:lumMod val="50000"/>
                              <a:lumOff val="50000"/>
                            </a:schemeClr>
                          </a:solidFill>
                          <a:latin typeface="+mn-lt"/>
                          <a:ea typeface="+mn-ea"/>
                          <a:cs typeface="+mn-cs"/>
                        </a:rPr>
                        <a:t>3/4/2020</a:t>
                      </a:r>
                    </a:p>
                  </a:txBody>
                  <a:tcPr/>
                </a:tc>
                <a:extLst>
                  <a:ext uri="{0D108BD9-81ED-4DB2-BD59-A6C34878D82A}">
                    <a16:rowId xmlns:a16="http://schemas.microsoft.com/office/drawing/2014/main" val="609073132"/>
                  </a:ext>
                </a:extLst>
              </a:tr>
              <a:tr h="370840">
                <a:tc>
                  <a:txBody>
                    <a:bodyPr/>
                    <a:lstStyle/>
                    <a:p>
                      <a:r>
                        <a:rPr lang="en-US" sz="1400" kern="1200" dirty="0">
                          <a:solidFill>
                            <a:schemeClr val="tx1">
                              <a:lumMod val="50000"/>
                              <a:lumOff val="50000"/>
                            </a:schemeClr>
                          </a:solidFill>
                          <a:latin typeface="+mn-lt"/>
                          <a:ea typeface="+mn-ea"/>
                          <a:cs typeface="+mn-cs"/>
                        </a:rPr>
                        <a:t>Review and Approval of Exempt Research:  Part 2 - Capstone Case</a:t>
                      </a:r>
                    </a:p>
                  </a:txBody>
                  <a:tcPr/>
                </a:tc>
                <a:tc>
                  <a:txBody>
                    <a:bodyPr/>
                    <a:lstStyle/>
                    <a:p>
                      <a:r>
                        <a:rPr lang="en-US" sz="1400" kern="1200" dirty="0">
                          <a:solidFill>
                            <a:schemeClr val="tx1">
                              <a:lumMod val="50000"/>
                              <a:lumOff val="50000"/>
                            </a:schemeClr>
                          </a:solidFill>
                          <a:latin typeface="+mn-lt"/>
                          <a:ea typeface="+mn-ea"/>
                          <a:cs typeface="+mn-cs"/>
                        </a:rPr>
                        <a:t>Workshop</a:t>
                      </a:r>
                    </a:p>
                  </a:txBody>
                  <a:tcPr/>
                </a:tc>
                <a:tc>
                  <a:txBody>
                    <a:bodyPr/>
                    <a:lstStyle/>
                    <a:p>
                      <a:r>
                        <a:rPr lang="en-US" sz="1400" kern="1200" dirty="0">
                          <a:solidFill>
                            <a:schemeClr val="tx1">
                              <a:lumMod val="50000"/>
                              <a:lumOff val="50000"/>
                            </a:schemeClr>
                          </a:solidFill>
                          <a:latin typeface="+mn-lt"/>
                          <a:ea typeface="+mn-ea"/>
                          <a:cs typeface="+mn-cs"/>
                        </a:rPr>
                        <a:t>4/9/2020</a:t>
                      </a:r>
                    </a:p>
                  </a:txBody>
                  <a:tcPr/>
                </a:tc>
                <a:extLst>
                  <a:ext uri="{0D108BD9-81ED-4DB2-BD59-A6C34878D82A}">
                    <a16:rowId xmlns:a16="http://schemas.microsoft.com/office/drawing/2014/main" val="2932969090"/>
                  </a:ext>
                </a:extLst>
              </a:tr>
              <a:tr h="370840">
                <a:tc>
                  <a:txBody>
                    <a:bodyPr/>
                    <a:lstStyle/>
                    <a:p>
                      <a:r>
                        <a:rPr lang="en-US" sz="1400" kern="1200" dirty="0">
                          <a:solidFill>
                            <a:schemeClr val="tx1">
                              <a:lumMod val="50000"/>
                              <a:lumOff val="50000"/>
                            </a:schemeClr>
                          </a:solidFill>
                          <a:latin typeface="+mn-lt"/>
                          <a:ea typeface="+mn-ea"/>
                          <a:cs typeface="+mn-cs"/>
                        </a:rPr>
                        <a:t>R&amp;D Committee Responsibility:  Review and Approval of Amendments and Continuing Reviews</a:t>
                      </a:r>
                    </a:p>
                  </a:txBody>
                  <a:tcPr/>
                </a:tc>
                <a:tc>
                  <a:txBody>
                    <a:bodyPr/>
                    <a:lstStyle/>
                    <a:p>
                      <a:r>
                        <a:rPr lang="en-US" sz="1400" kern="1200" dirty="0">
                          <a:solidFill>
                            <a:schemeClr val="tx1">
                              <a:lumMod val="50000"/>
                              <a:lumOff val="50000"/>
                            </a:schemeClr>
                          </a:solidFill>
                          <a:latin typeface="+mn-lt"/>
                          <a:ea typeface="+mn-ea"/>
                          <a:cs typeface="+mn-cs"/>
                        </a:rPr>
                        <a:t>Workshop</a:t>
                      </a:r>
                    </a:p>
                  </a:txBody>
                  <a:tcPr/>
                </a:tc>
                <a:tc>
                  <a:txBody>
                    <a:bodyPr/>
                    <a:lstStyle/>
                    <a:p>
                      <a:r>
                        <a:rPr lang="en-US" sz="1400" kern="1200" dirty="0">
                          <a:solidFill>
                            <a:schemeClr val="tx1">
                              <a:lumMod val="50000"/>
                              <a:lumOff val="50000"/>
                            </a:schemeClr>
                          </a:solidFill>
                          <a:latin typeface="+mn-lt"/>
                          <a:ea typeface="+mn-ea"/>
                          <a:cs typeface="+mn-cs"/>
                        </a:rPr>
                        <a:t>6/3/2020</a:t>
                      </a:r>
                    </a:p>
                  </a:txBody>
                  <a:tcPr/>
                </a:tc>
                <a:extLst>
                  <a:ext uri="{0D108BD9-81ED-4DB2-BD59-A6C34878D82A}">
                    <a16:rowId xmlns:a16="http://schemas.microsoft.com/office/drawing/2014/main" val="3388770049"/>
                  </a:ext>
                </a:extLst>
              </a:tr>
              <a:tr h="370840">
                <a:tc>
                  <a:txBody>
                    <a:bodyPr/>
                    <a:lstStyle/>
                    <a:p>
                      <a:r>
                        <a:rPr lang="en-US" sz="1400" dirty="0"/>
                        <a:t>R&amp;D Committee Responsibility:  QI/QA Activities</a:t>
                      </a:r>
                    </a:p>
                  </a:txBody>
                  <a:tcPr/>
                </a:tc>
                <a:tc>
                  <a:txBody>
                    <a:bodyPr/>
                    <a:lstStyle/>
                    <a:p>
                      <a:r>
                        <a:rPr lang="en-US" sz="1400" dirty="0"/>
                        <a:t>Workshop</a:t>
                      </a:r>
                    </a:p>
                  </a:txBody>
                  <a:tcPr/>
                </a:tc>
                <a:tc>
                  <a:txBody>
                    <a:bodyPr/>
                    <a:lstStyle/>
                    <a:p>
                      <a:r>
                        <a:rPr lang="en-US" sz="1400" dirty="0"/>
                        <a:t>TBD</a:t>
                      </a:r>
                    </a:p>
                  </a:txBody>
                  <a:tcPr/>
                </a:tc>
                <a:extLst>
                  <a:ext uri="{0D108BD9-81ED-4DB2-BD59-A6C34878D82A}">
                    <a16:rowId xmlns:a16="http://schemas.microsoft.com/office/drawing/2014/main" val="3369438768"/>
                  </a:ext>
                </a:extLst>
              </a:tr>
              <a:tr h="477837">
                <a:tc>
                  <a:txBody>
                    <a:bodyPr/>
                    <a:lstStyle/>
                    <a:p>
                      <a:r>
                        <a:rPr lang="en-US" sz="1400" dirty="0"/>
                        <a:t>R&amp;D Committee Responsibility:  Review and Approval of Non-Veterans</a:t>
                      </a:r>
                    </a:p>
                  </a:txBody>
                  <a:tcPr/>
                </a:tc>
                <a:tc>
                  <a:txBody>
                    <a:bodyPr/>
                    <a:lstStyle/>
                    <a:p>
                      <a:r>
                        <a:rPr lang="en-US" sz="1400" dirty="0"/>
                        <a:t>Workshop</a:t>
                      </a:r>
                    </a:p>
                  </a:txBody>
                  <a:tcPr/>
                </a:tc>
                <a:tc>
                  <a:txBody>
                    <a:bodyPr/>
                    <a:lstStyle/>
                    <a:p>
                      <a:r>
                        <a:rPr lang="en-US" sz="1400" dirty="0"/>
                        <a:t>TBD</a:t>
                      </a:r>
                    </a:p>
                  </a:txBody>
                  <a:tcPr/>
                </a:tc>
                <a:extLst>
                  <a:ext uri="{0D108BD9-81ED-4DB2-BD59-A6C34878D82A}">
                    <a16:rowId xmlns:a16="http://schemas.microsoft.com/office/drawing/2014/main" val="2285372376"/>
                  </a:ext>
                </a:extLst>
              </a:tr>
            </a:tbl>
          </a:graphicData>
        </a:graphic>
      </p:graphicFrame>
    </p:spTree>
    <p:extLst>
      <p:ext uri="{BB962C8B-B14F-4D97-AF65-F5344CB8AC3E}">
        <p14:creationId xmlns:p14="http://schemas.microsoft.com/office/powerpoint/2010/main" val="12122589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Links</a:t>
            </a:r>
          </a:p>
        </p:txBody>
      </p:sp>
      <p:sp>
        <p:nvSpPr>
          <p:cNvPr id="3" name="Content Placeholder 2"/>
          <p:cNvSpPr>
            <a:spLocks noGrp="1"/>
          </p:cNvSpPr>
          <p:nvPr>
            <p:ph idx="1"/>
          </p:nvPr>
        </p:nvSpPr>
        <p:spPr>
          <a:xfrm>
            <a:off x="152400" y="1752600"/>
            <a:ext cx="8229600" cy="4190513"/>
          </a:xfrm>
        </p:spPr>
        <p:txBody>
          <a:bodyPr/>
          <a:lstStyle/>
          <a:p>
            <a:pPr>
              <a:spcAft>
                <a:spcPts val="3000"/>
              </a:spcAft>
            </a:pPr>
            <a:r>
              <a:rPr lang="en-US" sz="1600" dirty="0">
                <a:hlinkClick r:id="rId3"/>
              </a:rPr>
              <a:t>Revised Common Rule (published January 19, 2017)</a:t>
            </a:r>
            <a:endParaRPr lang="en-US" sz="1600" dirty="0"/>
          </a:p>
          <a:p>
            <a:pPr lvl="1">
              <a:spcAft>
                <a:spcPts val="3000"/>
              </a:spcAft>
            </a:pPr>
            <a:r>
              <a:rPr lang="en-US" sz="1400" dirty="0"/>
              <a:t>Pages 7259 to 7274 contain the Text of the Final Rule</a:t>
            </a:r>
          </a:p>
          <a:p>
            <a:pPr>
              <a:spcAft>
                <a:spcPts val="3000"/>
              </a:spcAft>
            </a:pPr>
            <a:r>
              <a:rPr lang="en-US" sz="1600" dirty="0">
                <a:hlinkClick r:id="rId4"/>
              </a:rPr>
              <a:t>VHA Directive 1200.05</a:t>
            </a:r>
            <a:endParaRPr lang="en-US" sz="1600" dirty="0"/>
          </a:p>
          <a:p>
            <a:pPr>
              <a:spcAft>
                <a:spcPts val="3000"/>
              </a:spcAft>
            </a:pPr>
            <a:r>
              <a:rPr lang="en-US" sz="1600" dirty="0">
                <a:hlinkClick r:id="rId5"/>
              </a:rPr>
              <a:t>VHA Directive 1200.01</a:t>
            </a:r>
            <a:endParaRPr lang="en-US" sz="1600" dirty="0"/>
          </a:p>
          <a:p>
            <a:pPr>
              <a:spcAft>
                <a:spcPts val="3000"/>
              </a:spcAft>
            </a:pPr>
            <a:r>
              <a:rPr lang="en-US" sz="1600" dirty="0">
                <a:hlinkClick r:id="rId6"/>
              </a:rPr>
              <a:t>ORD Policies and Guidance Documents</a:t>
            </a:r>
            <a:endParaRPr lang="en-US" sz="1600" dirty="0"/>
          </a:p>
          <a:p>
            <a:pPr>
              <a:spcAft>
                <a:spcPts val="3000"/>
              </a:spcAft>
            </a:pPr>
            <a:r>
              <a:rPr lang="en-US" sz="1600" dirty="0">
                <a:hlinkClick r:id="rId7"/>
              </a:rPr>
              <a:t>ORPP&amp;E </a:t>
            </a:r>
            <a:r>
              <a:rPr lang="en-US" sz="1600" dirty="0" err="1">
                <a:hlinkClick r:id="rId7"/>
              </a:rPr>
              <a:t>Cyberseminars</a:t>
            </a:r>
            <a:endParaRPr lang="en-US" sz="1600" dirty="0"/>
          </a:p>
          <a:p>
            <a:pPr>
              <a:spcAft>
                <a:spcPts val="3000"/>
              </a:spcAft>
            </a:pPr>
            <a:r>
              <a:rPr lang="en-US" sz="1600" dirty="0">
                <a:hlinkClick r:id="rId8"/>
              </a:rPr>
              <a:t>ORPP&amp;E’s Single IRB webpage</a:t>
            </a:r>
            <a:endParaRPr lang="en-US" sz="1600" dirty="0"/>
          </a:p>
          <a:p>
            <a:pPr>
              <a:spcAft>
                <a:spcPts val="3000"/>
              </a:spcAft>
            </a:pPr>
            <a:r>
              <a:rPr lang="en-US" sz="1600" dirty="0">
                <a:hlinkClick r:id="rId9"/>
              </a:rPr>
              <a:t>VA Innovation and Research Review System (VAIRRS)</a:t>
            </a:r>
            <a:endParaRPr lang="en-US" sz="1600" dirty="0"/>
          </a:p>
        </p:txBody>
      </p:sp>
    </p:spTree>
    <p:extLst>
      <p:ext uri="{BB962C8B-B14F-4D97-AF65-F5344CB8AC3E}">
        <p14:creationId xmlns:p14="http://schemas.microsoft.com/office/powerpoint/2010/main" val="3479404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468" y="389934"/>
            <a:ext cx="7933732" cy="1079949"/>
          </a:xfrm>
        </p:spPr>
        <p:txBody>
          <a:bodyPr>
            <a:noAutofit/>
          </a:bodyPr>
          <a:lstStyle/>
          <a:p>
            <a:r>
              <a:rPr lang="en-US" sz="2800" dirty="0"/>
              <a:t>R&amp;D Committee Subcommittees vs. External Committees:  Human Subjects Research Example</a:t>
            </a:r>
          </a:p>
        </p:txBody>
      </p:sp>
      <p:sp>
        <p:nvSpPr>
          <p:cNvPr id="3" name="Content Placeholder 2"/>
          <p:cNvSpPr>
            <a:spLocks noGrp="1"/>
          </p:cNvSpPr>
          <p:nvPr>
            <p:ph idx="1"/>
          </p:nvPr>
        </p:nvSpPr>
        <p:spPr/>
        <p:txBody>
          <a:bodyPr/>
          <a:lstStyle/>
          <a:p>
            <a:pPr marL="0" indent="0">
              <a:buNone/>
            </a:pPr>
            <a:r>
              <a:rPr lang="en-US" sz="1800" dirty="0"/>
              <a:t> </a:t>
            </a:r>
          </a:p>
        </p:txBody>
      </p:sp>
      <p:sp>
        <p:nvSpPr>
          <p:cNvPr id="4" name="Rounded Rectangle 3"/>
          <p:cNvSpPr/>
          <p:nvPr/>
        </p:nvSpPr>
        <p:spPr>
          <a:xfrm>
            <a:off x="3543300" y="3143250"/>
            <a:ext cx="2057400" cy="1600200"/>
          </a:xfrm>
          <a:prstGeom prst="round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100" dirty="0"/>
              <a:t>VA Facility with Human Subject Program </a:t>
            </a:r>
          </a:p>
          <a:p>
            <a:pPr algn="ctr"/>
            <a:r>
              <a:rPr lang="en-US" sz="2100" dirty="0"/>
              <a:t>R&amp;D Committee</a:t>
            </a:r>
          </a:p>
        </p:txBody>
      </p:sp>
      <p:sp>
        <p:nvSpPr>
          <p:cNvPr id="5" name="Isosceles Triangle 4"/>
          <p:cNvSpPr/>
          <p:nvPr/>
        </p:nvSpPr>
        <p:spPr>
          <a:xfrm>
            <a:off x="1428750" y="2286000"/>
            <a:ext cx="1428750" cy="1371600"/>
          </a:xfrm>
          <a:prstGeom prst="triangl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100" dirty="0"/>
              <a:t>Own IRB </a:t>
            </a:r>
          </a:p>
        </p:txBody>
      </p:sp>
      <p:sp>
        <p:nvSpPr>
          <p:cNvPr id="6" name="Regular Pentagon 5"/>
          <p:cNvSpPr/>
          <p:nvPr/>
        </p:nvSpPr>
        <p:spPr>
          <a:xfrm>
            <a:off x="1143000" y="4286250"/>
            <a:ext cx="1828800" cy="1314450"/>
          </a:xfrm>
          <a:prstGeom prst="pentagon">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Affiliated IRB </a:t>
            </a:r>
          </a:p>
        </p:txBody>
      </p:sp>
      <p:sp>
        <p:nvSpPr>
          <p:cNvPr id="7" name="Trapezoid 6"/>
          <p:cNvSpPr/>
          <p:nvPr/>
        </p:nvSpPr>
        <p:spPr>
          <a:xfrm>
            <a:off x="6229350" y="2400300"/>
            <a:ext cx="1428750" cy="1257300"/>
          </a:xfrm>
          <a:prstGeom prst="trapezoid">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1"/>
                </a:solidFill>
              </a:rPr>
              <a:t>National Cancer Institute IRB </a:t>
            </a:r>
          </a:p>
        </p:txBody>
      </p:sp>
      <p:cxnSp>
        <p:nvCxnSpPr>
          <p:cNvPr id="11" name="Straight Arrow Connector 10"/>
          <p:cNvCxnSpPr/>
          <p:nvPr/>
        </p:nvCxnSpPr>
        <p:spPr>
          <a:xfrm flipV="1">
            <a:off x="5657850" y="3257550"/>
            <a:ext cx="571500" cy="285750"/>
          </a:xfrm>
          <a:prstGeom prst="straightConnector1">
            <a:avLst/>
          </a:prstGeom>
          <a:ln>
            <a:solidFill>
              <a:schemeClr val="tx1">
                <a:alpha val="95000"/>
              </a:schemeClr>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5543550" y="4686300"/>
            <a:ext cx="514350" cy="171450"/>
          </a:xfrm>
          <a:prstGeom prst="straightConnector1">
            <a:avLst/>
          </a:prstGeom>
          <a:ln>
            <a:solidFill>
              <a:schemeClr val="tx1">
                <a:alpha val="95000"/>
              </a:schemeClr>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H="1" flipV="1">
            <a:off x="2743200" y="3371850"/>
            <a:ext cx="685800" cy="285750"/>
          </a:xfrm>
          <a:prstGeom prst="straightConnector1">
            <a:avLst/>
          </a:prstGeom>
          <a:ln>
            <a:solidFill>
              <a:schemeClr val="tx1">
                <a:alpha val="95000"/>
              </a:schemeClr>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H="1">
            <a:off x="2971800" y="4572000"/>
            <a:ext cx="457200" cy="171450"/>
          </a:xfrm>
          <a:prstGeom prst="straightConnector1">
            <a:avLst/>
          </a:prstGeom>
          <a:ln>
            <a:solidFill>
              <a:schemeClr val="tx1">
                <a:alpha val="95000"/>
              </a:schemeClr>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5596309" y="3028951"/>
            <a:ext cx="690191" cy="300082"/>
          </a:xfrm>
          <a:prstGeom prst="rect">
            <a:avLst/>
          </a:prstGeom>
          <a:noFill/>
        </p:spPr>
        <p:txBody>
          <a:bodyPr wrap="square" rtlCol="0">
            <a:spAutoFit/>
          </a:bodyPr>
          <a:lstStyle/>
          <a:p>
            <a:r>
              <a:rPr lang="en-US" sz="1350" b="1" dirty="0"/>
              <a:t>MOU</a:t>
            </a:r>
          </a:p>
        </p:txBody>
      </p:sp>
      <p:sp>
        <p:nvSpPr>
          <p:cNvPr id="21" name="TextBox 20"/>
          <p:cNvSpPr txBox="1"/>
          <p:nvPr/>
        </p:nvSpPr>
        <p:spPr>
          <a:xfrm>
            <a:off x="3028950" y="4800600"/>
            <a:ext cx="628650" cy="300082"/>
          </a:xfrm>
          <a:prstGeom prst="rect">
            <a:avLst/>
          </a:prstGeom>
          <a:noFill/>
        </p:spPr>
        <p:txBody>
          <a:bodyPr wrap="square" rtlCol="0">
            <a:spAutoFit/>
          </a:bodyPr>
          <a:lstStyle/>
          <a:p>
            <a:r>
              <a:rPr lang="en-US" sz="1350" b="1" dirty="0"/>
              <a:t>MOU</a:t>
            </a:r>
          </a:p>
        </p:txBody>
      </p:sp>
      <p:sp>
        <p:nvSpPr>
          <p:cNvPr id="22" name="TextBox 21"/>
          <p:cNvSpPr txBox="1"/>
          <p:nvPr/>
        </p:nvSpPr>
        <p:spPr>
          <a:xfrm>
            <a:off x="5372100" y="4857751"/>
            <a:ext cx="628650" cy="300082"/>
          </a:xfrm>
          <a:prstGeom prst="rect">
            <a:avLst/>
          </a:prstGeom>
          <a:noFill/>
        </p:spPr>
        <p:txBody>
          <a:bodyPr wrap="square" rtlCol="0">
            <a:spAutoFit/>
          </a:bodyPr>
          <a:lstStyle/>
          <a:p>
            <a:r>
              <a:rPr lang="en-US" sz="1350" b="1" dirty="0"/>
              <a:t>MOU</a:t>
            </a:r>
          </a:p>
        </p:txBody>
      </p:sp>
      <p:sp>
        <p:nvSpPr>
          <p:cNvPr id="23" name="TextBox 22"/>
          <p:cNvSpPr txBox="1"/>
          <p:nvPr/>
        </p:nvSpPr>
        <p:spPr>
          <a:xfrm>
            <a:off x="2302809" y="1882034"/>
            <a:ext cx="4824132" cy="507831"/>
          </a:xfrm>
          <a:prstGeom prst="rect">
            <a:avLst/>
          </a:prstGeom>
          <a:noFill/>
        </p:spPr>
        <p:txBody>
          <a:bodyPr wrap="square" rtlCol="0">
            <a:spAutoFit/>
          </a:bodyPr>
          <a:lstStyle/>
          <a:p>
            <a:pPr algn="ctr"/>
            <a:r>
              <a:rPr lang="en-US" sz="1350" dirty="0"/>
              <a:t>Requirements will differ depending upon whether research is under the oversight of a </a:t>
            </a:r>
            <a:r>
              <a:rPr lang="en-US" sz="1350" b="1" dirty="0"/>
              <a:t>subcommittee</a:t>
            </a:r>
            <a:r>
              <a:rPr lang="en-US" sz="1350" dirty="0"/>
              <a:t> or an </a:t>
            </a:r>
            <a:r>
              <a:rPr lang="en-US" sz="1350" b="1" dirty="0"/>
              <a:t>external committee</a:t>
            </a:r>
            <a:r>
              <a:rPr lang="en-US" sz="1350" dirty="0"/>
              <a:t>. </a:t>
            </a:r>
          </a:p>
        </p:txBody>
      </p:sp>
      <p:sp>
        <p:nvSpPr>
          <p:cNvPr id="9" name="TextBox 8">
            <a:extLst>
              <a:ext uri="{FF2B5EF4-FFF2-40B4-BE49-F238E27FC236}">
                <a16:creationId xmlns:a16="http://schemas.microsoft.com/office/drawing/2014/main" id="{C90E603C-2027-4634-9A15-B923F533FF07}"/>
              </a:ext>
            </a:extLst>
          </p:cNvPr>
          <p:cNvSpPr txBox="1"/>
          <p:nvPr/>
        </p:nvSpPr>
        <p:spPr>
          <a:xfrm>
            <a:off x="7715250" y="2686050"/>
            <a:ext cx="1111591" cy="715581"/>
          </a:xfrm>
          <a:prstGeom prst="rect">
            <a:avLst/>
          </a:prstGeom>
          <a:noFill/>
        </p:spPr>
        <p:txBody>
          <a:bodyPr wrap="square" rtlCol="0">
            <a:spAutoFit/>
          </a:bodyPr>
          <a:lstStyle/>
          <a:p>
            <a:r>
              <a:rPr lang="en-US" sz="1350" b="1" dirty="0"/>
              <a:t>External committee</a:t>
            </a:r>
            <a:r>
              <a:rPr lang="en-US" sz="1350" dirty="0"/>
              <a:t>/</a:t>
            </a:r>
          </a:p>
          <a:p>
            <a:r>
              <a:rPr lang="en-US" sz="1350" dirty="0"/>
              <a:t>External IRB</a:t>
            </a:r>
          </a:p>
        </p:txBody>
      </p:sp>
      <p:sp>
        <p:nvSpPr>
          <p:cNvPr id="18" name="TextBox 17">
            <a:extLst>
              <a:ext uri="{FF2B5EF4-FFF2-40B4-BE49-F238E27FC236}">
                <a16:creationId xmlns:a16="http://schemas.microsoft.com/office/drawing/2014/main" id="{7C5B6C03-CB6D-47F4-9AC3-FD11EBC0E198}"/>
              </a:ext>
            </a:extLst>
          </p:cNvPr>
          <p:cNvSpPr txBox="1"/>
          <p:nvPr/>
        </p:nvSpPr>
        <p:spPr>
          <a:xfrm>
            <a:off x="314326" y="4790060"/>
            <a:ext cx="1200150" cy="715581"/>
          </a:xfrm>
          <a:prstGeom prst="rect">
            <a:avLst/>
          </a:prstGeom>
          <a:noFill/>
        </p:spPr>
        <p:txBody>
          <a:bodyPr wrap="square" rtlCol="0">
            <a:spAutoFit/>
          </a:bodyPr>
          <a:lstStyle/>
          <a:p>
            <a:r>
              <a:rPr lang="en-US" sz="1350" b="1" dirty="0"/>
              <a:t>External committee</a:t>
            </a:r>
            <a:r>
              <a:rPr lang="en-US" sz="1350" dirty="0"/>
              <a:t>/</a:t>
            </a:r>
          </a:p>
          <a:p>
            <a:r>
              <a:rPr lang="en-US" sz="1350" dirty="0"/>
              <a:t>External IRB</a:t>
            </a:r>
          </a:p>
        </p:txBody>
      </p:sp>
      <p:sp>
        <p:nvSpPr>
          <p:cNvPr id="24" name="TextBox 23">
            <a:extLst>
              <a:ext uri="{FF2B5EF4-FFF2-40B4-BE49-F238E27FC236}">
                <a16:creationId xmlns:a16="http://schemas.microsoft.com/office/drawing/2014/main" id="{F2C2C9AE-3677-4EC1-9816-4F3FFC9C49B5}"/>
              </a:ext>
            </a:extLst>
          </p:cNvPr>
          <p:cNvSpPr txBox="1"/>
          <p:nvPr/>
        </p:nvSpPr>
        <p:spPr>
          <a:xfrm>
            <a:off x="7749227" y="4672535"/>
            <a:ext cx="1028700" cy="715581"/>
          </a:xfrm>
          <a:prstGeom prst="rect">
            <a:avLst/>
          </a:prstGeom>
          <a:noFill/>
        </p:spPr>
        <p:txBody>
          <a:bodyPr wrap="square" rtlCol="0">
            <a:spAutoFit/>
          </a:bodyPr>
          <a:lstStyle/>
          <a:p>
            <a:r>
              <a:rPr lang="en-US" sz="1350" b="1" dirty="0"/>
              <a:t>External committee</a:t>
            </a:r>
            <a:r>
              <a:rPr lang="en-US" sz="1350" dirty="0"/>
              <a:t>/</a:t>
            </a:r>
          </a:p>
          <a:p>
            <a:r>
              <a:rPr lang="en-US" sz="1350" dirty="0"/>
              <a:t>Internal IRB</a:t>
            </a:r>
          </a:p>
        </p:txBody>
      </p:sp>
      <p:sp>
        <p:nvSpPr>
          <p:cNvPr id="25" name="TextBox 24">
            <a:extLst>
              <a:ext uri="{FF2B5EF4-FFF2-40B4-BE49-F238E27FC236}">
                <a16:creationId xmlns:a16="http://schemas.microsoft.com/office/drawing/2014/main" id="{5706BA49-39D7-489E-9254-84FCE649BBB9}"/>
              </a:ext>
            </a:extLst>
          </p:cNvPr>
          <p:cNvSpPr txBox="1"/>
          <p:nvPr/>
        </p:nvSpPr>
        <p:spPr>
          <a:xfrm>
            <a:off x="514350" y="2602804"/>
            <a:ext cx="1428750" cy="507831"/>
          </a:xfrm>
          <a:prstGeom prst="rect">
            <a:avLst/>
          </a:prstGeom>
          <a:noFill/>
        </p:spPr>
        <p:txBody>
          <a:bodyPr wrap="square" rtlCol="0">
            <a:spAutoFit/>
          </a:bodyPr>
          <a:lstStyle/>
          <a:p>
            <a:r>
              <a:rPr lang="en-US" sz="1350" b="1" dirty="0"/>
              <a:t>Subcommittee</a:t>
            </a:r>
            <a:r>
              <a:rPr lang="en-US" sz="1350" dirty="0"/>
              <a:t>/</a:t>
            </a:r>
          </a:p>
          <a:p>
            <a:r>
              <a:rPr lang="en-US" sz="1350" dirty="0"/>
              <a:t>Internal IRB</a:t>
            </a:r>
          </a:p>
        </p:txBody>
      </p:sp>
      <p:sp>
        <p:nvSpPr>
          <p:cNvPr id="10" name="Slide Number Placeholder 9">
            <a:extLst>
              <a:ext uri="{FF2B5EF4-FFF2-40B4-BE49-F238E27FC236}">
                <a16:creationId xmlns:a16="http://schemas.microsoft.com/office/drawing/2014/main" id="{4F5109D3-0EA5-4E70-A92B-992749C5A47B}"/>
              </a:ext>
            </a:extLst>
          </p:cNvPr>
          <p:cNvSpPr>
            <a:spLocks noGrp="1"/>
          </p:cNvSpPr>
          <p:nvPr>
            <p:ph type="sldNum" sz="quarter" idx="12"/>
          </p:nvPr>
        </p:nvSpPr>
        <p:spPr/>
        <p:txBody>
          <a:bodyPr/>
          <a:lstStyle/>
          <a:p>
            <a:endParaRPr lang="en-US" dirty="0"/>
          </a:p>
        </p:txBody>
      </p:sp>
      <p:sp>
        <p:nvSpPr>
          <p:cNvPr id="12" name="Chord 11">
            <a:extLst>
              <a:ext uri="{FF2B5EF4-FFF2-40B4-BE49-F238E27FC236}">
                <a16:creationId xmlns:a16="http://schemas.microsoft.com/office/drawing/2014/main" id="{77E1C472-93E3-4EE2-8F0F-1D493BCE78E8}"/>
              </a:ext>
            </a:extLst>
          </p:cNvPr>
          <p:cNvSpPr/>
          <p:nvPr/>
        </p:nvSpPr>
        <p:spPr>
          <a:xfrm rot="4097728">
            <a:off x="6175113" y="4061441"/>
            <a:ext cx="1257300" cy="1401024"/>
          </a:xfrm>
          <a:prstGeom prst="chord">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Chord 26">
            <a:extLst>
              <a:ext uri="{FF2B5EF4-FFF2-40B4-BE49-F238E27FC236}">
                <a16:creationId xmlns:a16="http://schemas.microsoft.com/office/drawing/2014/main" id="{C6360764-5294-4F59-8D21-2A209A2FD596}"/>
              </a:ext>
            </a:extLst>
          </p:cNvPr>
          <p:cNvSpPr/>
          <p:nvPr/>
        </p:nvSpPr>
        <p:spPr>
          <a:xfrm rot="14657891">
            <a:off x="6251604" y="4117124"/>
            <a:ext cx="1257300" cy="1401024"/>
          </a:xfrm>
          <a:prstGeom prst="chord">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Box 13">
            <a:extLst>
              <a:ext uri="{FF2B5EF4-FFF2-40B4-BE49-F238E27FC236}">
                <a16:creationId xmlns:a16="http://schemas.microsoft.com/office/drawing/2014/main" id="{17E2AAE7-C21F-478D-BA81-934ED4C91E06}"/>
              </a:ext>
            </a:extLst>
          </p:cNvPr>
          <p:cNvSpPr txBox="1"/>
          <p:nvPr/>
        </p:nvSpPr>
        <p:spPr>
          <a:xfrm>
            <a:off x="6229350" y="4391664"/>
            <a:ext cx="1188806" cy="923330"/>
          </a:xfrm>
          <a:prstGeom prst="rect">
            <a:avLst/>
          </a:prstGeom>
          <a:noFill/>
        </p:spPr>
        <p:txBody>
          <a:bodyPr wrap="square" rtlCol="0">
            <a:spAutoFit/>
          </a:bodyPr>
          <a:lstStyle/>
          <a:p>
            <a:pPr algn="ctr"/>
            <a:r>
              <a:rPr lang="en-US" dirty="0"/>
              <a:t>The VA Central IRB </a:t>
            </a:r>
          </a:p>
        </p:txBody>
      </p:sp>
      <p:cxnSp>
        <p:nvCxnSpPr>
          <p:cNvPr id="16" name="Straight Arrow Connector 15">
            <a:extLst>
              <a:ext uri="{FF2B5EF4-FFF2-40B4-BE49-F238E27FC236}">
                <a16:creationId xmlns:a16="http://schemas.microsoft.com/office/drawing/2014/main" id="{C157C7B1-82EE-4B60-A3B3-C055D70799C2}"/>
              </a:ext>
            </a:extLst>
          </p:cNvPr>
          <p:cNvCxnSpPr>
            <a:cxnSpLocks/>
          </p:cNvCxnSpPr>
          <p:nvPr/>
        </p:nvCxnSpPr>
        <p:spPr>
          <a:xfrm>
            <a:off x="4572000" y="4857751"/>
            <a:ext cx="0" cy="61360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8" name="Rectangle: Beveled 27">
            <a:extLst>
              <a:ext uri="{FF2B5EF4-FFF2-40B4-BE49-F238E27FC236}">
                <a16:creationId xmlns:a16="http://schemas.microsoft.com/office/drawing/2014/main" id="{9603EC30-939A-418B-8ACB-945E03A9D590}"/>
              </a:ext>
            </a:extLst>
          </p:cNvPr>
          <p:cNvSpPr/>
          <p:nvPr/>
        </p:nvSpPr>
        <p:spPr>
          <a:xfrm>
            <a:off x="3269598" y="5525546"/>
            <a:ext cx="2566771" cy="635718"/>
          </a:xfrm>
          <a:prstGeom prst="bevel">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Commercial IRBs</a:t>
            </a:r>
          </a:p>
        </p:txBody>
      </p:sp>
      <p:sp>
        <p:nvSpPr>
          <p:cNvPr id="30" name="TextBox 29">
            <a:extLst>
              <a:ext uri="{FF2B5EF4-FFF2-40B4-BE49-F238E27FC236}">
                <a16:creationId xmlns:a16="http://schemas.microsoft.com/office/drawing/2014/main" id="{2EF8A026-0645-4444-830D-A25CE6FFACC9}"/>
              </a:ext>
            </a:extLst>
          </p:cNvPr>
          <p:cNvSpPr txBox="1"/>
          <p:nvPr/>
        </p:nvSpPr>
        <p:spPr>
          <a:xfrm>
            <a:off x="3656805" y="4963528"/>
            <a:ext cx="1001292" cy="507831"/>
          </a:xfrm>
          <a:prstGeom prst="rect">
            <a:avLst/>
          </a:prstGeom>
          <a:noFill/>
        </p:spPr>
        <p:txBody>
          <a:bodyPr wrap="square" rtlCol="0">
            <a:spAutoFit/>
          </a:bodyPr>
          <a:lstStyle/>
          <a:p>
            <a:r>
              <a:rPr lang="en-US" sz="1350" b="1" dirty="0"/>
              <a:t>Reliance Agreement</a:t>
            </a:r>
          </a:p>
        </p:txBody>
      </p:sp>
      <p:sp>
        <p:nvSpPr>
          <p:cNvPr id="31" name="TextBox 30">
            <a:extLst>
              <a:ext uri="{FF2B5EF4-FFF2-40B4-BE49-F238E27FC236}">
                <a16:creationId xmlns:a16="http://schemas.microsoft.com/office/drawing/2014/main" id="{49C1CCA2-0BD9-46D7-9E76-E6F64A63A2F1}"/>
              </a:ext>
            </a:extLst>
          </p:cNvPr>
          <p:cNvSpPr txBox="1"/>
          <p:nvPr/>
        </p:nvSpPr>
        <p:spPr>
          <a:xfrm>
            <a:off x="5858298" y="5587318"/>
            <a:ext cx="1828801" cy="507831"/>
          </a:xfrm>
          <a:prstGeom prst="rect">
            <a:avLst/>
          </a:prstGeom>
          <a:noFill/>
        </p:spPr>
        <p:txBody>
          <a:bodyPr wrap="square" rtlCol="0">
            <a:spAutoFit/>
          </a:bodyPr>
          <a:lstStyle/>
          <a:p>
            <a:r>
              <a:rPr lang="en-US" sz="1350" b="1" dirty="0"/>
              <a:t>External committee</a:t>
            </a:r>
            <a:r>
              <a:rPr lang="en-US" sz="1350" dirty="0"/>
              <a:t>/</a:t>
            </a:r>
          </a:p>
          <a:p>
            <a:r>
              <a:rPr lang="en-US" sz="1350" dirty="0"/>
              <a:t>External IRB</a:t>
            </a:r>
          </a:p>
        </p:txBody>
      </p:sp>
    </p:spTree>
    <p:extLst>
      <p:ext uri="{BB962C8B-B14F-4D97-AF65-F5344CB8AC3E}">
        <p14:creationId xmlns:p14="http://schemas.microsoft.com/office/powerpoint/2010/main" val="938562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623C4E27-1027-4FED-8AA5-B1EC20042131}"/>
              </a:ext>
            </a:extLst>
          </p:cNvPr>
          <p:cNvSpPr txBox="1"/>
          <p:nvPr/>
        </p:nvSpPr>
        <p:spPr>
          <a:xfrm>
            <a:off x="94129" y="4829036"/>
            <a:ext cx="1887071" cy="1815882"/>
          </a:xfrm>
          <a:prstGeom prst="rect">
            <a:avLst/>
          </a:prstGeom>
          <a:noFill/>
          <a:ln>
            <a:solidFill>
              <a:srgbClr val="000000"/>
            </a:solidFill>
          </a:ln>
        </p:spPr>
        <p:txBody>
          <a:bodyPr wrap="square" rtlCol="0">
            <a:spAutoFit/>
          </a:bodyPr>
          <a:lstStyle/>
          <a:p>
            <a:r>
              <a:rPr lang="en-US" sz="1600" b="1" dirty="0"/>
              <a:t>Required Subcommittees/ Committees</a:t>
            </a:r>
          </a:p>
          <a:p>
            <a:pPr marL="285750" indent="-285750">
              <a:buFont typeface="Arial" panose="020B0604020202020204" pitchFamily="34" charset="0"/>
              <a:buChar char="•"/>
            </a:pPr>
            <a:r>
              <a:rPr lang="en-US" sz="1600" dirty="0"/>
              <a:t>Human Studies</a:t>
            </a:r>
          </a:p>
          <a:p>
            <a:pPr marL="285750" indent="-285750">
              <a:buFont typeface="Arial" panose="020B0604020202020204" pitchFamily="34" charset="0"/>
              <a:buChar char="•"/>
            </a:pPr>
            <a:r>
              <a:rPr lang="en-US" sz="1600" dirty="0"/>
              <a:t>Animal Studies</a:t>
            </a:r>
          </a:p>
          <a:p>
            <a:pPr marL="285750" indent="-285750">
              <a:buFont typeface="Arial" panose="020B0604020202020204" pitchFamily="34" charset="0"/>
              <a:buChar char="•"/>
            </a:pPr>
            <a:r>
              <a:rPr lang="en-US" sz="1600" dirty="0"/>
              <a:t>Research Safety and Security</a:t>
            </a:r>
          </a:p>
        </p:txBody>
      </p:sp>
      <p:sp>
        <p:nvSpPr>
          <p:cNvPr id="2" name="Title 1">
            <a:extLst>
              <a:ext uri="{FF2B5EF4-FFF2-40B4-BE49-F238E27FC236}">
                <a16:creationId xmlns:a16="http://schemas.microsoft.com/office/drawing/2014/main" id="{FD991577-0663-4719-9BA2-8E955BBA36D4}"/>
              </a:ext>
            </a:extLst>
          </p:cNvPr>
          <p:cNvSpPr>
            <a:spLocks noGrp="1"/>
          </p:cNvSpPr>
          <p:nvPr>
            <p:ph type="title"/>
          </p:nvPr>
        </p:nvSpPr>
        <p:spPr/>
        <p:txBody>
          <a:bodyPr/>
          <a:lstStyle/>
          <a:p>
            <a:r>
              <a:rPr lang="en-US" dirty="0"/>
              <a:t>Oversight Responsibilities for the Review and Approval of VA Research</a:t>
            </a:r>
          </a:p>
        </p:txBody>
      </p:sp>
      <p:grpSp>
        <p:nvGrpSpPr>
          <p:cNvPr id="13" name="Group 12">
            <a:extLst>
              <a:ext uri="{FF2B5EF4-FFF2-40B4-BE49-F238E27FC236}">
                <a16:creationId xmlns:a16="http://schemas.microsoft.com/office/drawing/2014/main" id="{F47CC127-FCF8-4B8F-B571-288F0BF0B9AD}"/>
              </a:ext>
            </a:extLst>
          </p:cNvPr>
          <p:cNvGrpSpPr/>
          <p:nvPr/>
        </p:nvGrpSpPr>
        <p:grpSpPr>
          <a:xfrm>
            <a:off x="1429468" y="2356522"/>
            <a:ext cx="7221071" cy="4196637"/>
            <a:chOff x="985845" y="1981199"/>
            <a:chExt cx="7172313" cy="4168201"/>
          </a:xfrm>
        </p:grpSpPr>
        <p:grpSp>
          <p:nvGrpSpPr>
            <p:cNvPr id="12" name="Group 11">
              <a:extLst>
                <a:ext uri="{FF2B5EF4-FFF2-40B4-BE49-F238E27FC236}">
                  <a16:creationId xmlns:a16="http://schemas.microsoft.com/office/drawing/2014/main" id="{76DD5A69-B735-4953-89F8-FA14CD4AAFBA}"/>
                </a:ext>
              </a:extLst>
            </p:cNvPr>
            <p:cNvGrpSpPr/>
            <p:nvPr/>
          </p:nvGrpSpPr>
          <p:grpSpPr>
            <a:xfrm>
              <a:off x="985845" y="1981200"/>
              <a:ext cx="4168200" cy="4168200"/>
              <a:chOff x="985845" y="1981200"/>
              <a:chExt cx="4168200" cy="4168200"/>
            </a:xfrm>
          </p:grpSpPr>
          <p:sp>
            <p:nvSpPr>
              <p:cNvPr id="10" name="Freeform: Shape 9">
                <a:extLst>
                  <a:ext uri="{FF2B5EF4-FFF2-40B4-BE49-F238E27FC236}">
                    <a16:creationId xmlns:a16="http://schemas.microsoft.com/office/drawing/2014/main" id="{56E9AF6D-4BD8-4C44-98DD-A4AB107B16C6}"/>
                  </a:ext>
                </a:extLst>
              </p:cNvPr>
              <p:cNvSpPr/>
              <p:nvPr/>
            </p:nvSpPr>
            <p:spPr>
              <a:xfrm>
                <a:off x="3989953" y="2588199"/>
                <a:ext cx="1164092" cy="2884926"/>
              </a:xfrm>
              <a:custGeom>
                <a:avLst/>
                <a:gdLst>
                  <a:gd name="connsiteX0" fmla="*/ 582046 w 1164092"/>
                  <a:gd name="connsiteY0" fmla="*/ 0 h 2884926"/>
                  <a:gd name="connsiteX1" fmla="*/ 688185 w 1164092"/>
                  <a:gd name="connsiteY1" fmla="*/ 116782 h 2884926"/>
                  <a:gd name="connsiteX2" fmla="*/ 1164092 w 1164092"/>
                  <a:gd name="connsiteY2" fmla="*/ 1442463 h 2884926"/>
                  <a:gd name="connsiteX3" fmla="*/ 688185 w 1164092"/>
                  <a:gd name="connsiteY3" fmla="*/ 2768144 h 2884926"/>
                  <a:gd name="connsiteX4" fmla="*/ 582046 w 1164092"/>
                  <a:gd name="connsiteY4" fmla="*/ 2884926 h 2884926"/>
                  <a:gd name="connsiteX5" fmla="*/ 475907 w 1164092"/>
                  <a:gd name="connsiteY5" fmla="*/ 2768144 h 2884926"/>
                  <a:gd name="connsiteX6" fmla="*/ 0 w 1164092"/>
                  <a:gd name="connsiteY6" fmla="*/ 1442463 h 2884926"/>
                  <a:gd name="connsiteX7" fmla="*/ 475907 w 1164092"/>
                  <a:gd name="connsiteY7" fmla="*/ 116782 h 2884926"/>
                  <a:gd name="connsiteX8" fmla="*/ 582046 w 1164092"/>
                  <a:gd name="connsiteY8" fmla="*/ 0 h 28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4092" h="2884926">
                    <a:moveTo>
                      <a:pt x="582046" y="0"/>
                    </a:moveTo>
                    <a:lnTo>
                      <a:pt x="688185" y="116782"/>
                    </a:lnTo>
                    <a:cubicBezTo>
                      <a:pt x="985494" y="477037"/>
                      <a:pt x="1164092" y="938893"/>
                      <a:pt x="1164092" y="1442463"/>
                    </a:cubicBezTo>
                    <a:cubicBezTo>
                      <a:pt x="1164092" y="1946033"/>
                      <a:pt x="985494" y="2407889"/>
                      <a:pt x="688185" y="2768144"/>
                    </a:cubicBezTo>
                    <a:lnTo>
                      <a:pt x="582046" y="2884926"/>
                    </a:lnTo>
                    <a:lnTo>
                      <a:pt x="475907" y="2768144"/>
                    </a:lnTo>
                    <a:cubicBezTo>
                      <a:pt x="178598" y="2407889"/>
                      <a:pt x="0" y="1946033"/>
                      <a:pt x="0" y="1442463"/>
                    </a:cubicBezTo>
                    <a:cubicBezTo>
                      <a:pt x="0" y="938893"/>
                      <a:pt x="178598" y="477037"/>
                      <a:pt x="475907" y="116782"/>
                    </a:cubicBezTo>
                    <a:lnTo>
                      <a:pt x="582046" y="0"/>
                    </a:lnTo>
                    <a:close/>
                  </a:path>
                </a:pathLst>
              </a:custGeom>
              <a:solidFill>
                <a:schemeClr val="accent2">
                  <a:lumMod val="60000"/>
                  <a:lumOff val="40000"/>
                </a:schemeClr>
              </a:solidFill>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spcFirstLastPara="0" vert="horz" wrap="square" lIns="582046" tIns="491521" rIns="1182867" bIns="491519"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sp>
            <p:nvSpPr>
              <p:cNvPr id="9" name="Freeform: Shape 8">
                <a:extLst>
                  <a:ext uri="{FF2B5EF4-FFF2-40B4-BE49-F238E27FC236}">
                    <a16:creationId xmlns:a16="http://schemas.microsoft.com/office/drawing/2014/main" id="{E32DEE3C-0CF2-40B7-8AC3-67A7BCDC4B34}"/>
                  </a:ext>
                </a:extLst>
              </p:cNvPr>
              <p:cNvSpPr/>
              <p:nvPr/>
            </p:nvSpPr>
            <p:spPr>
              <a:xfrm>
                <a:off x="985845" y="1981200"/>
                <a:ext cx="3586154" cy="4168200"/>
              </a:xfrm>
              <a:custGeom>
                <a:avLst/>
                <a:gdLst>
                  <a:gd name="connsiteX0" fmla="*/ 2084100 w 3586154"/>
                  <a:gd name="connsiteY0" fmla="*/ 0 h 4168200"/>
                  <a:gd name="connsiteX1" fmla="*/ 3557781 w 3586154"/>
                  <a:gd name="connsiteY1" fmla="*/ 610419 h 4168200"/>
                  <a:gd name="connsiteX2" fmla="*/ 3586154 w 3586154"/>
                  <a:gd name="connsiteY2" fmla="*/ 641637 h 4168200"/>
                  <a:gd name="connsiteX3" fmla="*/ 3480015 w 3586154"/>
                  <a:gd name="connsiteY3" fmla="*/ 758419 h 4168200"/>
                  <a:gd name="connsiteX4" fmla="*/ 3004108 w 3586154"/>
                  <a:gd name="connsiteY4" fmla="*/ 2084100 h 4168200"/>
                  <a:gd name="connsiteX5" fmla="*/ 3480015 w 3586154"/>
                  <a:gd name="connsiteY5" fmla="*/ 3409781 h 4168200"/>
                  <a:gd name="connsiteX6" fmla="*/ 3586154 w 3586154"/>
                  <a:gd name="connsiteY6" fmla="*/ 3526563 h 4168200"/>
                  <a:gd name="connsiteX7" fmla="*/ 3557781 w 3586154"/>
                  <a:gd name="connsiteY7" fmla="*/ 3557781 h 4168200"/>
                  <a:gd name="connsiteX8" fmla="*/ 2084100 w 3586154"/>
                  <a:gd name="connsiteY8" fmla="*/ 4168200 h 4168200"/>
                  <a:gd name="connsiteX9" fmla="*/ 0 w 3586154"/>
                  <a:gd name="connsiteY9" fmla="*/ 2084100 h 4168200"/>
                  <a:gd name="connsiteX10" fmla="*/ 2084100 w 3586154"/>
                  <a:gd name="connsiteY10" fmla="*/ 0 h 416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6154" h="4168200">
                    <a:moveTo>
                      <a:pt x="2084100" y="0"/>
                    </a:moveTo>
                    <a:cubicBezTo>
                      <a:pt x="2659609" y="0"/>
                      <a:pt x="3180634" y="233271"/>
                      <a:pt x="3557781" y="610419"/>
                    </a:cubicBezTo>
                    <a:lnTo>
                      <a:pt x="3586154" y="641637"/>
                    </a:lnTo>
                    <a:lnTo>
                      <a:pt x="3480015" y="758419"/>
                    </a:lnTo>
                    <a:cubicBezTo>
                      <a:pt x="3182706" y="1118674"/>
                      <a:pt x="3004108" y="1580530"/>
                      <a:pt x="3004108" y="2084100"/>
                    </a:cubicBezTo>
                    <a:cubicBezTo>
                      <a:pt x="3004108" y="2587670"/>
                      <a:pt x="3182706" y="3049526"/>
                      <a:pt x="3480015" y="3409781"/>
                    </a:cubicBezTo>
                    <a:lnTo>
                      <a:pt x="3586154" y="3526563"/>
                    </a:lnTo>
                    <a:lnTo>
                      <a:pt x="3557781" y="3557781"/>
                    </a:lnTo>
                    <a:cubicBezTo>
                      <a:pt x="3180634" y="3934929"/>
                      <a:pt x="2659609" y="4168200"/>
                      <a:pt x="2084100" y="4168200"/>
                    </a:cubicBezTo>
                    <a:cubicBezTo>
                      <a:pt x="933083" y="4168200"/>
                      <a:pt x="0" y="3235117"/>
                      <a:pt x="0" y="2084100"/>
                    </a:cubicBezTo>
                    <a:cubicBezTo>
                      <a:pt x="0" y="933083"/>
                      <a:pt x="933083" y="0"/>
                      <a:pt x="2084100" y="0"/>
                    </a:cubicBezTo>
                    <a:close/>
                  </a:path>
                </a:pathLst>
              </a:custGeom>
              <a:solidFill>
                <a:schemeClr val="bg2">
                  <a:lumMod val="50000"/>
                </a:schemeClr>
              </a:solidFill>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spcFirstLastPara="0" vert="horz" wrap="square" lIns="582046" tIns="491521" rIns="1182867" bIns="491519"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sp>
          <p:nvSpPr>
            <p:cNvPr id="8" name="Freeform: Shape 7">
              <a:extLst>
                <a:ext uri="{FF2B5EF4-FFF2-40B4-BE49-F238E27FC236}">
                  <a16:creationId xmlns:a16="http://schemas.microsoft.com/office/drawing/2014/main" id="{752855DD-CB6E-457C-91FC-3F8A77EBEEB9}"/>
                </a:ext>
              </a:extLst>
            </p:cNvPr>
            <p:cNvSpPr/>
            <p:nvPr/>
          </p:nvSpPr>
          <p:spPr>
            <a:xfrm>
              <a:off x="4572001" y="1981199"/>
              <a:ext cx="3586157" cy="4168200"/>
            </a:xfrm>
            <a:custGeom>
              <a:avLst/>
              <a:gdLst>
                <a:gd name="connsiteX0" fmla="*/ 1502054 w 3586154"/>
                <a:gd name="connsiteY0" fmla="*/ 0 h 4168200"/>
                <a:gd name="connsiteX1" fmla="*/ 3586154 w 3586154"/>
                <a:gd name="connsiteY1" fmla="*/ 2084100 h 4168200"/>
                <a:gd name="connsiteX2" fmla="*/ 1502054 w 3586154"/>
                <a:gd name="connsiteY2" fmla="*/ 4168200 h 4168200"/>
                <a:gd name="connsiteX3" fmla="*/ 28373 w 3586154"/>
                <a:gd name="connsiteY3" fmla="*/ 3557781 h 4168200"/>
                <a:gd name="connsiteX4" fmla="*/ 0 w 3586154"/>
                <a:gd name="connsiteY4" fmla="*/ 3526563 h 4168200"/>
                <a:gd name="connsiteX5" fmla="*/ 106139 w 3586154"/>
                <a:gd name="connsiteY5" fmla="*/ 3409781 h 4168200"/>
                <a:gd name="connsiteX6" fmla="*/ 582046 w 3586154"/>
                <a:gd name="connsiteY6" fmla="*/ 2084100 h 4168200"/>
                <a:gd name="connsiteX7" fmla="*/ 106139 w 3586154"/>
                <a:gd name="connsiteY7" fmla="*/ 758419 h 4168200"/>
                <a:gd name="connsiteX8" fmla="*/ 0 w 3586154"/>
                <a:gd name="connsiteY8" fmla="*/ 641637 h 4168200"/>
                <a:gd name="connsiteX9" fmla="*/ 28373 w 3586154"/>
                <a:gd name="connsiteY9" fmla="*/ 610419 h 4168200"/>
                <a:gd name="connsiteX10" fmla="*/ 1502054 w 3586154"/>
                <a:gd name="connsiteY10" fmla="*/ 0 h 416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6154" h="4168200">
                  <a:moveTo>
                    <a:pt x="1502054" y="0"/>
                  </a:moveTo>
                  <a:cubicBezTo>
                    <a:pt x="2653071" y="0"/>
                    <a:pt x="3586154" y="933083"/>
                    <a:pt x="3586154" y="2084100"/>
                  </a:cubicBezTo>
                  <a:cubicBezTo>
                    <a:pt x="3586154" y="3235117"/>
                    <a:pt x="2653071" y="4168200"/>
                    <a:pt x="1502054" y="4168200"/>
                  </a:cubicBezTo>
                  <a:cubicBezTo>
                    <a:pt x="926546" y="4168200"/>
                    <a:pt x="405521" y="3934929"/>
                    <a:pt x="28373" y="3557781"/>
                  </a:cubicBezTo>
                  <a:lnTo>
                    <a:pt x="0" y="3526563"/>
                  </a:lnTo>
                  <a:lnTo>
                    <a:pt x="106139" y="3409781"/>
                  </a:lnTo>
                  <a:cubicBezTo>
                    <a:pt x="403448" y="3049526"/>
                    <a:pt x="582046" y="2587670"/>
                    <a:pt x="582046" y="2084100"/>
                  </a:cubicBezTo>
                  <a:cubicBezTo>
                    <a:pt x="582046" y="1580530"/>
                    <a:pt x="403448" y="1118674"/>
                    <a:pt x="106139" y="758419"/>
                  </a:cubicBezTo>
                  <a:lnTo>
                    <a:pt x="0" y="641637"/>
                  </a:lnTo>
                  <a:lnTo>
                    <a:pt x="28373" y="610419"/>
                  </a:lnTo>
                  <a:cubicBezTo>
                    <a:pt x="405521" y="233271"/>
                    <a:pt x="926546" y="0"/>
                    <a:pt x="1502054" y="0"/>
                  </a:cubicBezTo>
                  <a:close/>
                </a:path>
              </a:pathLst>
            </a:custGeom>
            <a:solidFill>
              <a:schemeClr val="accent1">
                <a:lumMod val="60000"/>
                <a:lumOff val="40000"/>
              </a:schemeClr>
            </a:solidFill>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spcFirstLastPara="0" vert="horz" wrap="square" lIns="582046" tIns="491521" rIns="1182867" bIns="491519" numCol="1" spcCol="1270" anchor="ctr" anchorCtr="0">
              <a:noAutofit/>
            </a:bodyPr>
            <a:lstStyle/>
            <a:p>
              <a:pPr marL="0" lvl="0" indent="0" algn="ctr" defTabSz="2889250">
                <a:lnSpc>
                  <a:spcPct val="90000"/>
                </a:lnSpc>
                <a:spcBef>
                  <a:spcPct val="0"/>
                </a:spcBef>
                <a:spcAft>
                  <a:spcPct val="35000"/>
                </a:spcAft>
                <a:buNone/>
              </a:pPr>
              <a:endParaRPr lang="en-US" sz="6500" kern="1200" dirty="0"/>
            </a:p>
          </p:txBody>
        </p:sp>
      </p:grpSp>
      <p:sp>
        <p:nvSpPr>
          <p:cNvPr id="14" name="TextBox 13">
            <a:extLst>
              <a:ext uri="{FF2B5EF4-FFF2-40B4-BE49-F238E27FC236}">
                <a16:creationId xmlns:a16="http://schemas.microsoft.com/office/drawing/2014/main" id="{DA61BEDD-3458-463E-8B2E-FFCD40694E56}"/>
              </a:ext>
            </a:extLst>
          </p:cNvPr>
          <p:cNvSpPr txBox="1"/>
          <p:nvPr/>
        </p:nvSpPr>
        <p:spPr>
          <a:xfrm>
            <a:off x="4255649" y="3559178"/>
            <a:ext cx="1568703" cy="1569660"/>
          </a:xfrm>
          <a:prstGeom prst="rect">
            <a:avLst/>
          </a:prstGeom>
          <a:noFill/>
        </p:spPr>
        <p:txBody>
          <a:bodyPr wrap="square" rtlCol="0">
            <a:spAutoFit/>
          </a:bodyPr>
          <a:lstStyle/>
          <a:p>
            <a:pPr algn="ctr"/>
            <a:r>
              <a:rPr lang="en-US" sz="1600" b="1" dirty="0"/>
              <a:t>Initial </a:t>
            </a:r>
          </a:p>
          <a:p>
            <a:pPr algn="ctr"/>
            <a:r>
              <a:rPr lang="en-US" sz="1600" b="1" dirty="0"/>
              <a:t>Approval</a:t>
            </a:r>
          </a:p>
          <a:p>
            <a:pPr algn="ctr"/>
            <a:r>
              <a:rPr lang="en-US" sz="1600" b="1" dirty="0"/>
              <a:t>&amp;</a:t>
            </a:r>
          </a:p>
          <a:p>
            <a:pPr algn="ctr"/>
            <a:r>
              <a:rPr lang="en-US" sz="1600" b="1" u="sng" dirty="0"/>
              <a:t>Some</a:t>
            </a:r>
            <a:r>
              <a:rPr lang="en-US" sz="1600" b="1" dirty="0"/>
              <a:t> Amendments and CRs</a:t>
            </a:r>
          </a:p>
        </p:txBody>
      </p:sp>
      <p:sp>
        <p:nvSpPr>
          <p:cNvPr id="15" name="TextBox 14">
            <a:extLst>
              <a:ext uri="{FF2B5EF4-FFF2-40B4-BE49-F238E27FC236}">
                <a16:creationId xmlns:a16="http://schemas.microsoft.com/office/drawing/2014/main" id="{9F39A0C5-3722-47C5-904F-4249C5613656}"/>
              </a:ext>
            </a:extLst>
          </p:cNvPr>
          <p:cNvSpPr txBox="1"/>
          <p:nvPr/>
        </p:nvSpPr>
        <p:spPr>
          <a:xfrm>
            <a:off x="5707908" y="3753170"/>
            <a:ext cx="2019207" cy="923330"/>
          </a:xfrm>
          <a:prstGeom prst="rect">
            <a:avLst/>
          </a:prstGeom>
          <a:noFill/>
        </p:spPr>
        <p:txBody>
          <a:bodyPr wrap="none" rtlCol="0">
            <a:spAutoFit/>
          </a:bodyPr>
          <a:lstStyle/>
          <a:p>
            <a:pPr algn="ctr"/>
            <a:r>
              <a:rPr lang="en-US" dirty="0"/>
              <a:t>Continuing Reviews</a:t>
            </a:r>
          </a:p>
          <a:p>
            <a:pPr algn="ctr"/>
            <a:r>
              <a:rPr lang="en-US" dirty="0"/>
              <a:t>Amendments</a:t>
            </a:r>
          </a:p>
          <a:p>
            <a:pPr algn="ctr"/>
            <a:r>
              <a:rPr lang="en-US" dirty="0"/>
              <a:t>Reportable Events</a:t>
            </a:r>
          </a:p>
        </p:txBody>
      </p:sp>
      <p:sp>
        <p:nvSpPr>
          <p:cNvPr id="16" name="TextBox 15">
            <a:extLst>
              <a:ext uri="{FF2B5EF4-FFF2-40B4-BE49-F238E27FC236}">
                <a16:creationId xmlns:a16="http://schemas.microsoft.com/office/drawing/2014/main" id="{43BC6FA8-543C-432B-A9A6-03CE845F5E64}"/>
              </a:ext>
            </a:extLst>
          </p:cNvPr>
          <p:cNvSpPr txBox="1"/>
          <p:nvPr/>
        </p:nvSpPr>
        <p:spPr>
          <a:xfrm>
            <a:off x="2237626" y="3753170"/>
            <a:ext cx="2134623" cy="923330"/>
          </a:xfrm>
          <a:prstGeom prst="rect">
            <a:avLst/>
          </a:prstGeom>
          <a:noFill/>
        </p:spPr>
        <p:txBody>
          <a:bodyPr wrap="none" rtlCol="0">
            <a:spAutoFit/>
          </a:bodyPr>
          <a:lstStyle/>
          <a:p>
            <a:pPr algn="ctr"/>
            <a:r>
              <a:rPr lang="en-US" dirty="0"/>
              <a:t>Continuing Reviews*</a:t>
            </a:r>
          </a:p>
          <a:p>
            <a:pPr algn="ctr"/>
            <a:r>
              <a:rPr lang="en-US" dirty="0"/>
              <a:t>Amendments</a:t>
            </a:r>
          </a:p>
          <a:p>
            <a:pPr algn="ctr"/>
            <a:r>
              <a:rPr lang="en-US" dirty="0"/>
              <a:t>Reportable Events</a:t>
            </a:r>
          </a:p>
        </p:txBody>
      </p:sp>
      <p:sp>
        <p:nvSpPr>
          <p:cNvPr id="17" name="TextBox 16">
            <a:extLst>
              <a:ext uri="{FF2B5EF4-FFF2-40B4-BE49-F238E27FC236}">
                <a16:creationId xmlns:a16="http://schemas.microsoft.com/office/drawing/2014/main" id="{06C3098F-8404-4434-97E2-644F053F0B28}"/>
              </a:ext>
            </a:extLst>
          </p:cNvPr>
          <p:cNvSpPr txBox="1"/>
          <p:nvPr/>
        </p:nvSpPr>
        <p:spPr>
          <a:xfrm>
            <a:off x="5695325" y="1859571"/>
            <a:ext cx="1737270" cy="369332"/>
          </a:xfrm>
          <a:prstGeom prst="rect">
            <a:avLst/>
          </a:prstGeom>
          <a:noFill/>
        </p:spPr>
        <p:txBody>
          <a:bodyPr wrap="none" rtlCol="0">
            <a:spAutoFit/>
          </a:bodyPr>
          <a:lstStyle/>
          <a:p>
            <a:r>
              <a:rPr lang="en-US" b="1" dirty="0"/>
              <a:t>R&amp;D Committee</a:t>
            </a:r>
          </a:p>
        </p:txBody>
      </p:sp>
      <p:sp>
        <p:nvSpPr>
          <p:cNvPr id="18" name="TextBox 17">
            <a:extLst>
              <a:ext uri="{FF2B5EF4-FFF2-40B4-BE49-F238E27FC236}">
                <a16:creationId xmlns:a16="http://schemas.microsoft.com/office/drawing/2014/main" id="{DCD8B09F-4F16-4BCC-9F36-56A56183BCBD}"/>
              </a:ext>
            </a:extLst>
          </p:cNvPr>
          <p:cNvSpPr txBox="1"/>
          <p:nvPr/>
        </p:nvSpPr>
        <p:spPr>
          <a:xfrm>
            <a:off x="2644859" y="1767447"/>
            <a:ext cx="2085506" cy="646331"/>
          </a:xfrm>
          <a:prstGeom prst="rect">
            <a:avLst/>
          </a:prstGeom>
          <a:noFill/>
        </p:spPr>
        <p:txBody>
          <a:bodyPr wrap="none" rtlCol="0">
            <a:spAutoFit/>
          </a:bodyPr>
          <a:lstStyle/>
          <a:p>
            <a:pPr algn="ctr"/>
            <a:r>
              <a:rPr lang="en-US" b="1" dirty="0"/>
              <a:t>Subcommittee/</a:t>
            </a:r>
          </a:p>
          <a:p>
            <a:pPr algn="ctr"/>
            <a:r>
              <a:rPr lang="en-US" b="1" dirty="0"/>
              <a:t>External Committee</a:t>
            </a:r>
          </a:p>
        </p:txBody>
      </p:sp>
      <p:sp>
        <p:nvSpPr>
          <p:cNvPr id="3" name="TextBox 2">
            <a:extLst>
              <a:ext uri="{FF2B5EF4-FFF2-40B4-BE49-F238E27FC236}">
                <a16:creationId xmlns:a16="http://schemas.microsoft.com/office/drawing/2014/main" id="{12E64D73-8D99-4FF6-9961-025B92527BD2}"/>
              </a:ext>
            </a:extLst>
          </p:cNvPr>
          <p:cNvSpPr txBox="1"/>
          <p:nvPr/>
        </p:nvSpPr>
        <p:spPr>
          <a:xfrm>
            <a:off x="2514600" y="6496111"/>
            <a:ext cx="2525401" cy="369332"/>
          </a:xfrm>
          <a:prstGeom prst="rect">
            <a:avLst/>
          </a:prstGeom>
          <a:noFill/>
        </p:spPr>
        <p:txBody>
          <a:bodyPr wrap="square" rtlCol="0">
            <a:spAutoFit/>
          </a:bodyPr>
          <a:lstStyle/>
          <a:p>
            <a:r>
              <a:rPr lang="en-US" dirty="0"/>
              <a:t>* If applicable</a:t>
            </a:r>
          </a:p>
        </p:txBody>
      </p:sp>
    </p:spTree>
    <p:extLst>
      <p:ext uri="{BB962C8B-B14F-4D97-AF65-F5344CB8AC3E}">
        <p14:creationId xmlns:p14="http://schemas.microsoft.com/office/powerpoint/2010/main" val="2816732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27C5C-B937-45F9-AF83-F65FD7802C53}"/>
              </a:ext>
            </a:extLst>
          </p:cNvPr>
          <p:cNvSpPr>
            <a:spLocks noGrp="1"/>
          </p:cNvSpPr>
          <p:nvPr>
            <p:ph type="title"/>
          </p:nvPr>
        </p:nvSpPr>
        <p:spPr/>
        <p:txBody>
          <a:bodyPr/>
          <a:lstStyle/>
          <a:p>
            <a:r>
              <a:rPr lang="en-US" dirty="0"/>
              <a:t>Research Under the Sole Oversight of the R&amp;D Committee</a:t>
            </a:r>
          </a:p>
        </p:txBody>
      </p:sp>
      <p:sp>
        <p:nvSpPr>
          <p:cNvPr id="3" name="Content Placeholder 2">
            <a:extLst>
              <a:ext uri="{FF2B5EF4-FFF2-40B4-BE49-F238E27FC236}">
                <a16:creationId xmlns:a16="http://schemas.microsoft.com/office/drawing/2014/main" id="{E4CFD25D-6625-4F11-B2C5-DED189D0FD94}"/>
              </a:ext>
            </a:extLst>
          </p:cNvPr>
          <p:cNvSpPr>
            <a:spLocks noGrp="1"/>
          </p:cNvSpPr>
          <p:nvPr>
            <p:ph idx="1"/>
          </p:nvPr>
        </p:nvSpPr>
        <p:spPr>
          <a:xfrm>
            <a:off x="457200" y="1935650"/>
            <a:ext cx="8382000" cy="4190513"/>
          </a:xfrm>
        </p:spPr>
        <p:txBody>
          <a:bodyPr/>
          <a:lstStyle/>
          <a:p>
            <a:pPr marL="0" indent="0">
              <a:buNone/>
            </a:pPr>
            <a:r>
              <a:rPr lang="en-US" sz="2400" dirty="0"/>
              <a:t>Typically, the following research is under the sole oversight of the R&amp;D Committee:</a:t>
            </a:r>
          </a:p>
          <a:p>
            <a:r>
              <a:rPr lang="en-US" sz="2200" dirty="0"/>
              <a:t>Exempt human subjects research (HSR)</a:t>
            </a:r>
          </a:p>
          <a:p>
            <a:pPr lvl="1"/>
            <a:r>
              <a:rPr lang="en-US" sz="2000" dirty="0"/>
              <a:t>Exempt HSR is research involving human subjects that is exempt from the majority of the requirements of the Common Rule       (38 CFR 16).</a:t>
            </a:r>
          </a:p>
          <a:p>
            <a:r>
              <a:rPr lang="en-US" sz="2200" dirty="0"/>
              <a:t>Research involving data and specimens from non-human subjects, including:</a:t>
            </a:r>
          </a:p>
          <a:p>
            <a:pPr lvl="1"/>
            <a:r>
              <a:rPr lang="en-US" sz="2000" dirty="0"/>
              <a:t>Research that only involves de-identified data/biospecimens or research involving information/biospecimens from deceased individuals.</a:t>
            </a:r>
          </a:p>
          <a:p>
            <a:pPr lvl="1"/>
            <a:r>
              <a:rPr lang="en-US" sz="2000" dirty="0"/>
              <a:t>Research involving animal data only</a:t>
            </a:r>
          </a:p>
          <a:p>
            <a:pPr marL="457200" lvl="1" indent="0">
              <a:buNone/>
            </a:pPr>
            <a:endParaRPr lang="en-US" dirty="0"/>
          </a:p>
        </p:txBody>
      </p:sp>
    </p:spTree>
    <p:extLst>
      <p:ext uri="{BB962C8B-B14F-4D97-AF65-F5344CB8AC3E}">
        <p14:creationId xmlns:p14="http://schemas.microsoft.com/office/powerpoint/2010/main" val="995537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99C012-5745-4D94-9593-49A0D6733BCD}"/>
              </a:ext>
            </a:extLst>
          </p:cNvPr>
          <p:cNvSpPr>
            <a:spLocks noGrp="1"/>
          </p:cNvSpPr>
          <p:nvPr>
            <p:ph idx="1"/>
          </p:nvPr>
        </p:nvSpPr>
        <p:spPr/>
        <p:txBody>
          <a:bodyPr/>
          <a:lstStyle/>
          <a:p>
            <a:r>
              <a:rPr lang="en-US" sz="2200" dirty="0"/>
              <a:t>The R&amp;D Committee does not need to approve continuing reviews and amendments of studies that are under the oversight of a subcommittee or external committee.</a:t>
            </a:r>
          </a:p>
          <a:p>
            <a:r>
              <a:rPr lang="en-US" sz="2200" dirty="0"/>
              <a:t>Sufficient documentation should be provided in the subcommittee/external committee minutes that are provided to the R&amp;D Committee.</a:t>
            </a:r>
          </a:p>
          <a:p>
            <a:pPr lvl="1"/>
            <a:r>
              <a:rPr lang="en-US" sz="2000" dirty="0"/>
              <a:t>Subcommittee minutes are sent to the R&amp;DC for review within 60 calendar days of being finalized.</a:t>
            </a:r>
          </a:p>
          <a:p>
            <a:pPr lvl="1"/>
            <a:r>
              <a:rPr lang="en-US" sz="2000" dirty="0"/>
              <a:t>MOU with external committee should stipulate how R&amp;D Committee will be informed of approved actions and how R&amp;D Committee will gain access to approved documents</a:t>
            </a:r>
          </a:p>
          <a:p>
            <a:pPr marL="0" indent="0">
              <a:buNone/>
            </a:pPr>
            <a:endParaRPr lang="en-US" sz="2400" dirty="0"/>
          </a:p>
        </p:txBody>
      </p:sp>
      <p:sp>
        <p:nvSpPr>
          <p:cNvPr id="4" name="Title 1">
            <a:extLst>
              <a:ext uri="{FF2B5EF4-FFF2-40B4-BE49-F238E27FC236}">
                <a16:creationId xmlns:a16="http://schemas.microsoft.com/office/drawing/2014/main" id="{5574C8CC-DB74-44EB-B7E1-084C29CAC224}"/>
              </a:ext>
            </a:extLst>
          </p:cNvPr>
          <p:cNvSpPr>
            <a:spLocks noGrp="1"/>
          </p:cNvSpPr>
          <p:nvPr>
            <p:ph type="title"/>
          </p:nvPr>
        </p:nvSpPr>
        <p:spPr>
          <a:xfrm>
            <a:off x="457200" y="274638"/>
            <a:ext cx="8229600" cy="1290637"/>
          </a:xfrm>
        </p:spPr>
        <p:txBody>
          <a:bodyPr/>
          <a:lstStyle/>
          <a:p>
            <a:r>
              <a:rPr lang="en-US" dirty="0"/>
              <a:t>R&amp;D Committee Responsibilities for Approved VA Research</a:t>
            </a:r>
          </a:p>
        </p:txBody>
      </p:sp>
    </p:spTree>
    <p:extLst>
      <p:ext uri="{BB962C8B-B14F-4D97-AF65-F5344CB8AC3E}">
        <p14:creationId xmlns:p14="http://schemas.microsoft.com/office/powerpoint/2010/main" val="1537467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3B217-B080-4BDF-8005-375C065512FF}"/>
              </a:ext>
            </a:extLst>
          </p:cNvPr>
          <p:cNvSpPr>
            <a:spLocks noGrp="1"/>
          </p:cNvSpPr>
          <p:nvPr>
            <p:ph type="title"/>
          </p:nvPr>
        </p:nvSpPr>
        <p:spPr/>
        <p:txBody>
          <a:bodyPr/>
          <a:lstStyle/>
          <a:p>
            <a:pPr marL="0" indent="0">
              <a:buNone/>
            </a:pPr>
            <a:r>
              <a:rPr lang="en-US" sz="2400" dirty="0"/>
              <a:t>What is the Best Way to Make Sure that Actions on Research Under the Oversight of a Subcommittee or Committee are Communicated to the R&amp;D Committee?</a:t>
            </a:r>
          </a:p>
        </p:txBody>
      </p:sp>
      <p:sp>
        <p:nvSpPr>
          <p:cNvPr id="3" name="Content Placeholder 2">
            <a:extLst>
              <a:ext uri="{FF2B5EF4-FFF2-40B4-BE49-F238E27FC236}">
                <a16:creationId xmlns:a16="http://schemas.microsoft.com/office/drawing/2014/main" id="{FE0BFDF6-6D9F-4165-B89D-61F65E76CE2C}"/>
              </a:ext>
            </a:extLst>
          </p:cNvPr>
          <p:cNvSpPr>
            <a:spLocks noGrp="1"/>
          </p:cNvSpPr>
          <p:nvPr>
            <p:ph idx="1"/>
          </p:nvPr>
        </p:nvSpPr>
        <p:spPr>
          <a:xfrm>
            <a:off x="457200" y="1935650"/>
            <a:ext cx="7924800" cy="4190513"/>
          </a:xfrm>
        </p:spPr>
        <p:txBody>
          <a:bodyPr/>
          <a:lstStyle/>
          <a:p>
            <a:r>
              <a:rPr lang="en-US" sz="1600" dirty="0"/>
              <a:t>There is no single best way to ensure that actions on research under the oversight of a subcommittee or committee are communicated to the R&amp;D Committee.  Different factors impact when and how actions are communicated and will vary among committees, including use of electronic vs. paper-based systems.  </a:t>
            </a:r>
          </a:p>
          <a:p>
            <a:r>
              <a:rPr lang="en-US" sz="1600" dirty="0"/>
              <a:t>R&amp;D Committee subcommittees are required to provide the R&amp;D Committee with copies of subcommittee minutes within 60 calendar days of the finalization of the minutes.  A well-constructed quality assurance program at your site will also help to ensure that the reporting of minutes is happening within the required 60 calendar days of finalization.  The minutes must include information on actions approved by the convened committee as well as a list of actions that were approved outside of committee, via an expedited (IRB) or designated member review (IACUC and SRS) process.</a:t>
            </a:r>
          </a:p>
          <a:p>
            <a:r>
              <a:rPr lang="en-US" sz="1600" dirty="0"/>
              <a:t>The Memorandum of Understanding (MOU) or reliance agreement between the VA facility and the external committee must stipulate how actions approved by the committee will be communicated to the R&amp;D Committee.  The MOU or reliance agreement should be reviewed on at least an annual basis to ensure the obligations detailed in the MOU are being met.  </a:t>
            </a:r>
          </a:p>
          <a:p>
            <a:pPr marL="0" indent="0">
              <a:buNone/>
            </a:pPr>
            <a:endParaRPr lang="en-US" sz="1600" dirty="0"/>
          </a:p>
        </p:txBody>
      </p:sp>
    </p:spTree>
    <p:extLst>
      <p:ext uri="{BB962C8B-B14F-4D97-AF65-F5344CB8AC3E}">
        <p14:creationId xmlns:p14="http://schemas.microsoft.com/office/powerpoint/2010/main" val="3700781636"/>
      </p:ext>
    </p:extLst>
  </p:cSld>
  <p:clrMapOvr>
    <a:masterClrMapping/>
  </p:clrMapOvr>
</p:sld>
</file>

<file path=ppt/theme/theme1.xml><?xml version="1.0" encoding="utf-8"?>
<a:theme xmlns:a="http://schemas.openxmlformats.org/drawingml/2006/main" name="PPT_VHA_Template">
  <a:themeElements>
    <a:clrScheme name="Custom 5">
      <a:dk1>
        <a:sysClr val="windowText" lastClr="000000"/>
      </a:dk1>
      <a:lt1>
        <a:sysClr val="window" lastClr="FFFFFF"/>
      </a:lt1>
      <a:dk2>
        <a:srgbClr val="FFFFFE"/>
      </a:dk2>
      <a:lt2>
        <a:srgbClr val="FFFFFE"/>
      </a:lt2>
      <a:accent1>
        <a:srgbClr val="0083BE"/>
      </a:accent1>
      <a:accent2>
        <a:srgbClr val="78BE20"/>
      </a:accent2>
      <a:accent3>
        <a:srgbClr val="C4262E"/>
      </a:accent3>
      <a:accent4>
        <a:srgbClr val="FF7F32"/>
      </a:accent4>
      <a:accent5>
        <a:srgbClr val="F3CF45"/>
      </a:accent5>
      <a:accent6>
        <a:srgbClr val="FFFFFE"/>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28596</TotalTime>
  <Words>4443</Words>
  <Application>Microsoft Office PowerPoint</Application>
  <PresentationFormat>On-screen Show (4:3)</PresentationFormat>
  <Paragraphs>329</Paragraphs>
  <Slides>42</Slides>
  <Notes>41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Calibri</vt:lpstr>
      <vt:lpstr>Georgia</vt:lpstr>
      <vt:lpstr>Tahoma</vt:lpstr>
      <vt:lpstr>PPT_VHA_Template</vt:lpstr>
      <vt:lpstr>         R&amp;D Committee Workshop Series: RDC Review of Amendments and Continuing Review </vt:lpstr>
      <vt:lpstr>Introductions</vt:lpstr>
      <vt:lpstr>Objectives</vt:lpstr>
      <vt:lpstr>R&amp;D Committee Responsibilities for the Review and Approval of Research</vt:lpstr>
      <vt:lpstr>R&amp;D Committee Subcommittees vs. External Committees:  Human Subjects Research Example</vt:lpstr>
      <vt:lpstr>Oversight Responsibilities for the Review and Approval of VA Research</vt:lpstr>
      <vt:lpstr>Research Under the Sole Oversight of the R&amp;D Committee</vt:lpstr>
      <vt:lpstr>R&amp;D Committee Responsibilities for Approved VA Research</vt:lpstr>
      <vt:lpstr>What is the Best Way to Make Sure that Actions on Research Under the Oversight of a Subcommittee or Committee are Communicated to the R&amp;D Committee?</vt:lpstr>
      <vt:lpstr>What is the Best Way to Make Sure that Actions on Research Under the Oversight of a Subcommittee or Committee are Communicated to the R&amp;D Committee (continued)?</vt:lpstr>
      <vt:lpstr>For Studies Overseen by an External Committee, Does the R&amp;D Committee Need to Retain Copies of the Complete Protocol File on All Actions Approved by the External Committee? </vt:lpstr>
      <vt:lpstr>Continued Oversight of VA Research:   Duplicative Reviews and Approvals</vt:lpstr>
      <vt:lpstr>Examples of When Review by More than One Committee May be Required and/or Appropriate</vt:lpstr>
      <vt:lpstr> </vt:lpstr>
      <vt:lpstr>Amendments to Research under the Sole Oversight of the R&amp;D Committee</vt:lpstr>
      <vt:lpstr>Can an R&amp;D Committee Chair or Designated Member of the R&amp;D Committee Approve Research Through the Designated Review Process?</vt:lpstr>
      <vt:lpstr>When Does the Designated R&amp;D Committee Reviewer Have to Report the Review Approval to the R&amp;D Committee?</vt:lpstr>
      <vt:lpstr>When is ACOS/R&amp;D Notification Required for R&amp;D Committee Actions?</vt:lpstr>
      <vt:lpstr>For Research Under the Sole Oversight of the R&amp;D Committee, is the R&amp;DC Required to Approve Changes to Investigators?</vt:lpstr>
      <vt:lpstr>R&amp;D Committee Responsibilities when Reviewing and Approving Research</vt:lpstr>
      <vt:lpstr>For Research Under the Sole Oversight of the R&amp;D Committee, is the R&amp;DC Required to Approve Changes to Study Team Members Who are Not Investigators?</vt:lpstr>
      <vt:lpstr>For Research Under the Sole Oversight of the R&amp;D Committee, is the R&amp;DC Required to Approve Changes to Study Team Members Who are Not Investigators (continued)?</vt:lpstr>
      <vt:lpstr> R&amp;D Committee vs. Administrative Review of Changes to Approved Research</vt:lpstr>
      <vt:lpstr>R&amp;D Committee Sample Tools:  Amendments </vt:lpstr>
      <vt:lpstr>PowerPoint Presentation</vt:lpstr>
      <vt:lpstr>Research under the Sole Oversight of the R&amp;D Committee:  Continuing Review</vt:lpstr>
      <vt:lpstr>Continuing Review by the R&amp;D Committee: Required Documentation</vt:lpstr>
      <vt:lpstr>R&amp;D Committee Sample Tools:  Continuing Review</vt:lpstr>
      <vt:lpstr>Continuing Review by the R&amp;D Committee:  Approval Period</vt:lpstr>
      <vt:lpstr>Lapses/Expiration of R&amp;D Committee Approval</vt:lpstr>
      <vt:lpstr>Lapses/Expiration of R&amp;D Committee Approval (continued)</vt:lpstr>
      <vt:lpstr>What is Required of the R&amp;D Committee and the PI if there is a Lapse in Approval for Studies that are under the Sole Oversight of the R&amp;D Committee?</vt:lpstr>
      <vt:lpstr>What is Required of the R&amp;D Committee and the PI if there is a Lapse in Approval for Studies that are under the Sole Oversight of the R&amp;D Committee (continued)?</vt:lpstr>
      <vt:lpstr>What is Required of the R&amp;D Committee and the PI if there is a Lapse in Approval for Studies that are under the Sole Oversight of the R&amp;D Committee (continued)?</vt:lpstr>
      <vt:lpstr>Lapses in R&amp;D Committee Continuing Review:  SOP Excerpt</vt:lpstr>
      <vt:lpstr>Lapses in R&amp;D Committee Continuing Review:  SOP Excerpt (continued)</vt:lpstr>
      <vt:lpstr> </vt:lpstr>
      <vt:lpstr>Contact Information for Panelists</vt:lpstr>
      <vt:lpstr> </vt:lpstr>
      <vt:lpstr>Availability of Recording</vt:lpstr>
      <vt:lpstr>Research and Development Committee Workshop Series</vt:lpstr>
      <vt:lpstr>Important Links</vt:lpstr>
    </vt:vector>
  </TitlesOfParts>
  <Company>Dept. of Veterans Affairs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R&amp;D Committee Workshop Series: RDC Review of Amendments and Continuing Review</dc:title>
  <dc:subject>R&amp;D Committee Workshop Series: RDC Review of Amendments and Continuing Review</dc:subject>
  <dc:creator>Duche, Soundia</dc:creator>
  <cp:keywords>R&amp;D Committee Workshop Series: RDC Review of Amendments and Continuing Review</cp:keywords>
  <cp:lastModifiedBy>Rivera, Portia T</cp:lastModifiedBy>
  <cp:revision>1244</cp:revision>
  <cp:lastPrinted>2020-06-03T04:29:56Z</cp:lastPrinted>
  <dcterms:created xsi:type="dcterms:W3CDTF">2013-05-15T16:43:55Z</dcterms:created>
  <dcterms:modified xsi:type="dcterms:W3CDTF">2020-06-05T13:00:15Z</dcterms:modified>
</cp:coreProperties>
</file>